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2"/>
  </p:sldMasterIdLst>
  <p:notesMasterIdLst>
    <p:notesMasterId r:id="rId12"/>
  </p:notesMasterIdLst>
  <p:handoutMasterIdLst>
    <p:handoutMasterId r:id="rId13"/>
  </p:handoutMasterIdLst>
  <p:sldIdLst>
    <p:sldId id="272" r:id="rId3"/>
    <p:sldId id="276" r:id="rId4"/>
    <p:sldId id="280" r:id="rId5"/>
    <p:sldId id="266" r:id="rId6"/>
    <p:sldId id="1729" r:id="rId7"/>
    <p:sldId id="1734" r:id="rId8"/>
    <p:sldId id="1731" r:id="rId9"/>
    <p:sldId id="1730" r:id="rId10"/>
    <p:sldId id="275" r:id="rId11"/>
  </p:sldIdLst>
  <p:sldSz cx="12192000"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内容页" id="{EB11151C-0E14-47B0-8218-1431BF894351}">
          <p14:sldIdLst>
            <p14:sldId id="272"/>
            <p14:sldId id="276"/>
            <p14:sldId id="280"/>
            <p14:sldId id="266"/>
            <p14:sldId id="1729"/>
            <p14:sldId id="1734"/>
            <p14:sldId id="1731"/>
            <p14:sldId id="1730"/>
            <p14:sldId id="275"/>
          </p14:sldIdLst>
        </p14:section>
        <p14:section name="图标" id="{256EF24B-5FA9-4838-AFAB-30B46CBE188B}">
          <p14:sldIdLst/>
        </p14:section>
      </p14:sectionLst>
    </p:ext>
    <p:ext uri="{EFAFB233-063F-42B5-8137-9DF3F51BA10A}">
      <p15:sldGuideLst xmlns:p15="http://schemas.microsoft.com/office/powerpoint/2012/main">
        <p15:guide id="1" pos="3863" userDrawn="1">
          <p15:clr>
            <a:srgbClr val="A4A3A4"/>
          </p15:clr>
        </p15:guide>
        <p15:guide id="2" orient="horz" pos="1003" userDrawn="1">
          <p15:clr>
            <a:srgbClr val="A4A3A4"/>
          </p15:clr>
        </p15:guide>
        <p15:guide id="3" orient="horz" pos="1502" userDrawn="1">
          <p15:clr>
            <a:srgbClr val="A4A3A4"/>
          </p15:clr>
        </p15:guide>
        <p15:guide id="4" orient="horz" pos="3113" userDrawn="1">
          <p15:clr>
            <a:srgbClr val="A4A3A4"/>
          </p15:clr>
        </p15:guide>
        <p15:guide id="5" pos="2128" userDrawn="1">
          <p15:clr>
            <a:srgbClr val="A4A3A4"/>
          </p15:clr>
        </p15:guide>
        <p15:guide id="6" pos="4067" userDrawn="1">
          <p15:clr>
            <a:srgbClr val="A4A3A4"/>
          </p15:clr>
        </p15:guide>
        <p15:guide id="7" pos="5972" userDrawn="1">
          <p15:clr>
            <a:srgbClr val="A4A3A4"/>
          </p15:clr>
        </p15:guide>
        <p15:guide id="8" pos="5292" userDrawn="1">
          <p15:clr>
            <a:srgbClr val="A4A3A4"/>
          </p15:clr>
        </p15:guide>
        <p15:guide id="9" pos="22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34" autoAdjust="0"/>
    <p:restoredTop sz="94336" autoAdjust="0"/>
  </p:normalViewPr>
  <p:slideViewPr>
    <p:cSldViewPr snapToGrid="0" showGuides="1">
      <p:cViewPr varScale="1">
        <p:scale>
          <a:sx n="135" d="100"/>
          <a:sy n="135" d="100"/>
        </p:scale>
        <p:origin x="90" y="145"/>
      </p:cViewPr>
      <p:guideLst>
        <p:guide pos="3863"/>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t>2025/5/8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t>2025/5/8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a:solidFill>
                  <a:schemeClr val="tx1">
                    <a:lumMod val="75000"/>
                    <a:lumOff val="25000"/>
                  </a:schemeClr>
                </a:solidFill>
              </a:rPr>
              <a:t>:=</a:t>
            </a:r>
            <a:r>
              <a:rPr lang="zh-CN" altLang="en-US" sz="1200" dirty="0">
                <a:solidFill>
                  <a:schemeClr val="tx1">
                    <a:lumMod val="75000"/>
                    <a:lumOff val="25000"/>
                  </a:schemeClr>
                </a:solidFill>
              </a:rPr>
              <a:t>为赋值运算，</a:t>
            </a:r>
            <a:r>
              <a:rPr lang="en-US" altLang="zh-CN" sz="1200" dirty="0">
                <a:solidFill>
                  <a:schemeClr val="tx1">
                    <a:lumMod val="75000"/>
                    <a:lumOff val="25000"/>
                  </a:schemeClr>
                </a:solidFill>
              </a:rPr>
              <a:t>=</a:t>
            </a:r>
            <a:r>
              <a:rPr lang="zh-CN" altLang="en-US" sz="1200">
                <a:solidFill>
                  <a:schemeClr val="tx1">
                    <a:lumMod val="75000"/>
                    <a:lumOff val="25000"/>
                  </a:schemeClr>
                </a:solidFill>
              </a:rPr>
              <a:t>为判断</a:t>
            </a:r>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a:t>
            </a:fld>
            <a:endParaRPr lang="zh-CN" altLang="en-US"/>
          </a:p>
        </p:txBody>
      </p:sp>
    </p:spTree>
    <p:extLst>
      <p:ext uri="{BB962C8B-B14F-4D97-AF65-F5344CB8AC3E}">
        <p14:creationId xmlns:p14="http://schemas.microsoft.com/office/powerpoint/2010/main" val="3816596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若想理解</a:t>
            </a:r>
            <a:r>
              <a:rPr lang="en-US" altLang="zh-CN" dirty="0"/>
              <a:t>make</a:t>
            </a:r>
            <a:r>
              <a:rPr lang="zh-CN" altLang="en-US" dirty="0"/>
              <a:t>具体做了什么，可以自行查看</a:t>
            </a:r>
            <a:r>
              <a:rPr lang="en-US" altLang="zh-CN" dirty="0" err="1"/>
              <a:t>makefile</a:t>
            </a:r>
            <a:r>
              <a:rPr lang="zh-CN" altLang="en-US" dirty="0"/>
              <a:t>文件。</a:t>
            </a:r>
          </a:p>
        </p:txBody>
      </p:sp>
      <p:sp>
        <p:nvSpPr>
          <p:cNvPr id="4" name="灯片编号占位符 3"/>
          <p:cNvSpPr>
            <a:spLocks noGrp="1"/>
          </p:cNvSpPr>
          <p:nvPr>
            <p:ph type="sldNum" sz="quarter" idx="5"/>
          </p:nvPr>
        </p:nvSpPr>
        <p:spPr/>
        <p:txBody>
          <a:bodyPr/>
          <a:lstStyle/>
          <a:p>
            <a:fld id="{6E0D5545-95D4-489F-B8ED-7EAFA774B567}" type="slidenum">
              <a:rPr lang="zh-CN" altLang="en-US" smtClean="0"/>
              <a:t>7</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8</a:t>
            </a:fld>
            <a:endParaRPr lang="zh-CN" altLang="en-US"/>
          </a:p>
        </p:txBody>
      </p:sp>
    </p:spTree>
    <p:extLst>
      <p:ext uri="{BB962C8B-B14F-4D97-AF65-F5344CB8AC3E}">
        <p14:creationId xmlns:p14="http://schemas.microsoft.com/office/powerpoint/2010/main" val="27281852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10.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2.xml"/><Relationship Id="rId4" Type="http://schemas.openxmlformats.org/officeDocument/2006/relationships/image" Target="../media/image1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a:t>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本</a:t>
            </a:r>
            <a:r>
              <a:rPr kumimoji="0" lang="en-US" altLang="zh-CN"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模板正参与</a:t>
            </a:r>
            <a:endParaRPr kumimoji="0" 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panose="020B0502040204020203"/>
              <a:ea typeface="微软雅黑" panose="020B0503020204020204" charset="-122"/>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 </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模板设计大赛 </a:t>
            </a:r>
            <a:endParaRPr kumimoji="0" 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a:t>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a:t>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5" r:id="rId1"/>
    <p:sldLayoutId id="2147483666"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hyperlink" Target="https://blog.csdn.net/qq_41112170/article/details/106891811" TargetMode="External"/><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hyperlink" Target="https://slideplayer.com/slide/7733294/"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hyperlink" Target="https://www.ics.uci.edu/~pattis/common/handouts/mingweclipse/mingw.html" TargetMode="Externa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sz="6000" dirty="0"/>
              <a:t>Tiny Language</a:t>
            </a:r>
            <a:br>
              <a:rPr lang="en-US" altLang="zh-CN" sz="6000" dirty="0"/>
            </a:br>
            <a:r>
              <a:rPr lang="zh-CN" altLang="en-US" sz="4800" dirty="0">
                <a:sym typeface="+mn-ea"/>
              </a:rPr>
              <a:t>词法</a:t>
            </a:r>
            <a:r>
              <a:rPr lang="zh-CN" altLang="en-US" sz="4800" dirty="0"/>
              <a:t>分析器</a:t>
            </a:r>
            <a:endParaRPr lang="zh-CN" altLang="en-US" sz="6000" dirty="0"/>
          </a:p>
        </p:txBody>
      </p:sp>
      <p:sp>
        <p:nvSpPr>
          <p:cNvPr id="47" name="内容占位符 46"/>
          <p:cNvSpPr>
            <a:spLocks noGrp="1"/>
          </p:cNvSpPr>
          <p:nvPr>
            <p:ph sz="quarter" idx="10"/>
          </p:nvPr>
        </p:nvSpPr>
        <p:spPr/>
        <p:txBody>
          <a:bodyPr/>
          <a:lstStyle/>
          <a:p>
            <a:fld id="{74537E3F-D947-4BA3-9ED9-DD1B56CB840D}" type="datetime2">
              <a:rPr lang="zh-CN" altLang="en-US" smtClean="0"/>
              <a:t>2025年5月8日</a:t>
            </a:fld>
            <a:endParaRPr lang="zh-CN" altLang="en-US" dirty="0"/>
          </a:p>
        </p:txBody>
      </p:sp>
      <p:pic>
        <p:nvPicPr>
          <p:cNvPr id="33" name="图片占位符 32" descr="图片包含 户外, 地面, 天空, 建筑物&#10;&#10;自动生成的说明"/>
          <p:cNvPicPr>
            <a:picLocks noGrp="1" noChangeAspect="1"/>
          </p:cNvPicPr>
          <p:nvPr>
            <p:ph type="pic" sz="quarter" idx="12"/>
          </p:nvPr>
        </p:nvPicPr>
        <p:blipFill>
          <a:blip r:embed="rId2" cstate="print">
            <a:extLst>
              <a:ext uri="{28A0092B-C50C-407E-A947-70E740481C1C}">
                <a14:useLocalDpi xmlns:a14="http://schemas.microsoft.com/office/drawing/2010/main" val="0"/>
              </a:ext>
            </a:extLst>
          </a:blip>
          <a:srcRect t="6944" b="6944"/>
          <a:stretch>
            <a:fillRect/>
          </a:stretch>
        </p:blip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Tiny Language</a:t>
            </a:r>
            <a:r>
              <a:rPr lang="zh-CN" altLang="en-US" dirty="0"/>
              <a:t>词法单元</a:t>
            </a:r>
          </a:p>
        </p:txBody>
      </p:sp>
      <p:sp>
        <p:nvSpPr>
          <p:cNvPr id="7" name="矩形: 圆角 6"/>
          <p:cNvSpPr/>
          <p:nvPr/>
        </p:nvSpPr>
        <p:spPr>
          <a:xfrm>
            <a:off x="367713"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546728"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p:cNvSpPr txBox="1"/>
          <p:nvPr/>
        </p:nvSpPr>
        <p:spPr>
          <a:xfrm>
            <a:off x="447424" y="2096529"/>
            <a:ext cx="3495925" cy="3298275"/>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保留字（</a:t>
            </a:r>
            <a:r>
              <a:rPr lang="en-US" altLang="zh-CN" sz="2800" b="1" dirty="0">
                <a:solidFill>
                  <a:schemeClr val="tx1">
                    <a:lumMod val="75000"/>
                    <a:lumOff val="25000"/>
                  </a:schemeClr>
                </a:solidFill>
              </a:rPr>
              <a:t>reserved word</a:t>
            </a:r>
            <a:r>
              <a:rPr lang="zh-CN" altLang="en-US" sz="2800" b="1" dirty="0">
                <a:solidFill>
                  <a:schemeClr val="tx1">
                    <a:lumMod val="75000"/>
                    <a:lumOff val="25000"/>
                  </a:schemeClr>
                </a:solidFill>
              </a:rPr>
              <a:t>）</a:t>
            </a:r>
            <a:r>
              <a:rPr lang="zh-CN" altLang="en-US" sz="2400" dirty="0">
                <a:solidFill>
                  <a:schemeClr val="tx1">
                    <a:lumMod val="75000"/>
                    <a:lumOff val="25000"/>
                  </a:schemeClr>
                </a:solidFill>
              </a:rPr>
              <a:t>：</a:t>
            </a:r>
            <a:endParaRPr lang="en-US" altLang="zh-CN" sz="3600" dirty="0">
              <a:solidFill>
                <a:schemeClr val="tx1">
                  <a:lumMod val="75000"/>
                  <a:lumOff val="25000"/>
                </a:schemeClr>
              </a:solidFill>
            </a:endParaRPr>
          </a:p>
          <a:p>
            <a:pPr>
              <a:lnSpc>
                <a:spcPct val="130000"/>
              </a:lnSpc>
            </a:pPr>
            <a:r>
              <a:rPr lang="en-US" altLang="zh-CN" sz="3600" dirty="0">
                <a:solidFill>
                  <a:schemeClr val="tx1">
                    <a:lumMod val="75000"/>
                    <a:lumOff val="25000"/>
                  </a:schemeClr>
                </a:solidFill>
              </a:rPr>
              <a:t>if, then, else, end, repeat, until, read, write</a:t>
            </a:r>
            <a:endParaRPr lang="zh-CN" altLang="en-US" sz="3600" dirty="0">
              <a:solidFill>
                <a:schemeClr val="tx1">
                  <a:lumMod val="75000"/>
                  <a:lumOff val="25000"/>
                </a:schemeClr>
              </a:solidFill>
            </a:endParaRPr>
          </a:p>
        </p:txBody>
      </p:sp>
      <p:sp>
        <p:nvSpPr>
          <p:cNvPr id="24" name="矩形: 圆角 23"/>
          <p:cNvSpPr/>
          <p:nvPr/>
        </p:nvSpPr>
        <p:spPr>
          <a:xfrm>
            <a:off x="4308181"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5" name="平行四边形 24"/>
          <p:cNvSpPr/>
          <p:nvPr/>
        </p:nvSpPr>
        <p:spPr>
          <a:xfrm>
            <a:off x="4487196"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矩形: 圆角 25"/>
          <p:cNvSpPr/>
          <p:nvPr/>
        </p:nvSpPr>
        <p:spPr>
          <a:xfrm>
            <a:off x="8248650" y="1617105"/>
            <a:ext cx="3575637" cy="396454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7" name="平行四边形 26"/>
          <p:cNvSpPr/>
          <p:nvPr/>
        </p:nvSpPr>
        <p:spPr>
          <a:xfrm>
            <a:off x="8427665" y="172204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p:cNvSpPr txBox="1"/>
          <p:nvPr/>
        </p:nvSpPr>
        <p:spPr>
          <a:xfrm>
            <a:off x="4410871" y="2096529"/>
            <a:ext cx="3495925" cy="2741904"/>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特殊符号（运算符）</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en-US" altLang="zh-CN" sz="3600" dirty="0">
                <a:solidFill>
                  <a:schemeClr val="tx1">
                    <a:lumMod val="75000"/>
                    <a:lumOff val="25000"/>
                  </a:schemeClr>
                </a:solidFill>
              </a:rPr>
              <a:t>+</a:t>
            </a:r>
            <a:r>
              <a:rPr lang="zh-CN" altLang="en-US" sz="3600" dirty="0">
                <a:solidFill>
                  <a:schemeClr val="tx1">
                    <a:lumMod val="75000"/>
                    <a:lumOff val="25000"/>
                  </a:schemeClr>
                </a:solidFill>
              </a:rPr>
              <a:t>，</a:t>
            </a:r>
            <a:r>
              <a:rPr lang="en-US" altLang="zh-CN" sz="3600" dirty="0">
                <a:solidFill>
                  <a:schemeClr val="tx1">
                    <a:lumMod val="75000"/>
                    <a:lumOff val="25000"/>
                  </a:schemeClr>
                </a:solidFill>
              </a:rPr>
              <a:t> -</a:t>
            </a:r>
            <a:r>
              <a:rPr lang="zh-CN" altLang="en-US" sz="3600" dirty="0">
                <a:solidFill>
                  <a:schemeClr val="tx1">
                    <a:lumMod val="75000"/>
                    <a:lumOff val="25000"/>
                  </a:schemeClr>
                </a:solidFill>
              </a:rPr>
              <a:t>，</a:t>
            </a:r>
            <a:r>
              <a:rPr lang="en-US" altLang="zh-CN" sz="3600" dirty="0">
                <a:solidFill>
                  <a:schemeClr val="tx1">
                    <a:lumMod val="75000"/>
                    <a:lumOff val="25000"/>
                  </a:schemeClr>
                </a:solidFill>
              </a:rPr>
              <a:t> *</a:t>
            </a:r>
            <a:r>
              <a:rPr lang="zh-CN" altLang="en-US" sz="3600" dirty="0">
                <a:solidFill>
                  <a:schemeClr val="tx1">
                    <a:lumMod val="75000"/>
                    <a:lumOff val="25000"/>
                  </a:schemeClr>
                </a:solidFill>
              </a:rPr>
              <a:t>，</a:t>
            </a:r>
            <a:r>
              <a:rPr lang="en-US" altLang="zh-CN" sz="3600" dirty="0">
                <a:solidFill>
                  <a:schemeClr val="tx1">
                    <a:lumMod val="75000"/>
                    <a:lumOff val="25000"/>
                  </a:schemeClr>
                </a:solidFill>
              </a:rPr>
              <a:t> /</a:t>
            </a:r>
            <a:r>
              <a:rPr lang="zh-CN" altLang="en-US" sz="3600" dirty="0">
                <a:solidFill>
                  <a:schemeClr val="tx1">
                    <a:lumMod val="75000"/>
                    <a:lumOff val="25000"/>
                  </a:schemeClr>
                </a:solidFill>
              </a:rPr>
              <a:t>，</a:t>
            </a:r>
            <a:r>
              <a:rPr lang="en-US" altLang="zh-CN" sz="3600" dirty="0">
                <a:solidFill>
                  <a:schemeClr val="tx1">
                    <a:lumMod val="75000"/>
                    <a:lumOff val="25000"/>
                  </a:schemeClr>
                </a:solidFill>
              </a:rPr>
              <a:t> (</a:t>
            </a:r>
            <a:r>
              <a:rPr lang="zh-CN" altLang="en-US" sz="3600" dirty="0">
                <a:solidFill>
                  <a:schemeClr val="tx1">
                    <a:lumMod val="75000"/>
                    <a:lumOff val="25000"/>
                  </a:schemeClr>
                </a:solidFill>
              </a:rPr>
              <a:t>，</a:t>
            </a:r>
            <a:r>
              <a:rPr lang="en-US" altLang="zh-CN" sz="3600" dirty="0">
                <a:solidFill>
                  <a:schemeClr val="tx1">
                    <a:lumMod val="75000"/>
                    <a:lumOff val="25000"/>
                  </a:schemeClr>
                </a:solidFill>
              </a:rPr>
              <a:t> )</a:t>
            </a:r>
            <a:r>
              <a:rPr lang="zh-CN" altLang="en-US" sz="3600" dirty="0">
                <a:solidFill>
                  <a:schemeClr val="tx1">
                    <a:lumMod val="75000"/>
                    <a:lumOff val="25000"/>
                  </a:schemeClr>
                </a:solidFill>
              </a:rPr>
              <a:t>，</a:t>
            </a:r>
            <a:r>
              <a:rPr lang="en-US" altLang="zh-CN" sz="3600" dirty="0">
                <a:solidFill>
                  <a:schemeClr val="tx1">
                    <a:lumMod val="75000"/>
                    <a:lumOff val="25000"/>
                  </a:schemeClr>
                </a:solidFill>
              </a:rPr>
              <a:t> &lt;</a:t>
            </a:r>
            <a:r>
              <a:rPr lang="zh-CN" altLang="en-US" sz="3600" dirty="0">
                <a:solidFill>
                  <a:schemeClr val="tx1">
                    <a:lumMod val="75000"/>
                    <a:lumOff val="25000"/>
                  </a:schemeClr>
                </a:solidFill>
              </a:rPr>
              <a:t>，</a:t>
            </a:r>
            <a:r>
              <a:rPr lang="en-US" altLang="zh-CN" sz="3600" dirty="0">
                <a:solidFill>
                  <a:schemeClr val="tx1">
                    <a:lumMod val="75000"/>
                    <a:lumOff val="25000"/>
                  </a:schemeClr>
                </a:solidFill>
              </a:rPr>
              <a:t> =</a:t>
            </a:r>
            <a:r>
              <a:rPr lang="zh-CN" altLang="en-US" sz="3600" dirty="0">
                <a:solidFill>
                  <a:schemeClr val="tx1">
                    <a:lumMod val="75000"/>
                    <a:lumOff val="25000"/>
                  </a:schemeClr>
                </a:solidFill>
              </a:rPr>
              <a:t>，</a:t>
            </a:r>
            <a:r>
              <a:rPr lang="en-US" altLang="zh-CN" sz="3600" dirty="0">
                <a:solidFill>
                  <a:schemeClr val="tx1">
                    <a:lumMod val="75000"/>
                    <a:lumOff val="25000"/>
                  </a:schemeClr>
                </a:solidFill>
              </a:rPr>
              <a:t> :=</a:t>
            </a:r>
            <a:r>
              <a:rPr lang="zh-CN" altLang="en-US" sz="3600" dirty="0">
                <a:solidFill>
                  <a:schemeClr val="tx1">
                    <a:lumMod val="75000"/>
                    <a:lumOff val="25000"/>
                  </a:schemeClr>
                </a:solidFill>
              </a:rPr>
              <a:t>，</a:t>
            </a:r>
            <a:r>
              <a:rPr lang="en-US" altLang="zh-CN" sz="3600" dirty="0">
                <a:solidFill>
                  <a:schemeClr val="tx1">
                    <a:lumMod val="75000"/>
                    <a:lumOff val="25000"/>
                  </a:schemeClr>
                </a:solidFill>
              </a:rPr>
              <a:t>;</a:t>
            </a:r>
            <a:endParaRPr lang="zh-CN" altLang="en-US" sz="2400" dirty="0">
              <a:solidFill>
                <a:schemeClr val="tx1">
                  <a:lumMod val="75000"/>
                  <a:lumOff val="25000"/>
                </a:schemeClr>
              </a:solidFill>
            </a:endParaRPr>
          </a:p>
        </p:txBody>
      </p:sp>
      <p:sp>
        <p:nvSpPr>
          <p:cNvPr id="29" name="文本框 28"/>
          <p:cNvSpPr txBox="1"/>
          <p:nvPr/>
        </p:nvSpPr>
        <p:spPr>
          <a:xfrm>
            <a:off x="8327534" y="2096529"/>
            <a:ext cx="3495925" cy="2017925"/>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自定义字符：</a:t>
            </a:r>
            <a:endParaRPr lang="en-US" altLang="zh-CN" sz="2800" b="1" dirty="0">
              <a:solidFill>
                <a:schemeClr val="tx1">
                  <a:lumMod val="75000"/>
                  <a:lumOff val="25000"/>
                </a:schemeClr>
              </a:solidFill>
            </a:endParaRPr>
          </a:p>
          <a:p>
            <a:pPr>
              <a:lnSpc>
                <a:spcPct val="130000"/>
              </a:lnSpc>
            </a:pPr>
            <a:r>
              <a:rPr lang="en-US" altLang="zh-CN" sz="3600" dirty="0">
                <a:solidFill>
                  <a:schemeClr val="tx1">
                    <a:lumMod val="75000"/>
                    <a:lumOff val="25000"/>
                  </a:schemeClr>
                </a:solidFill>
              </a:rPr>
              <a:t>ID(name)</a:t>
            </a:r>
          </a:p>
          <a:p>
            <a:pPr>
              <a:lnSpc>
                <a:spcPct val="130000"/>
              </a:lnSpc>
            </a:pPr>
            <a:r>
              <a:rPr lang="en-US" altLang="zh-CN" sz="3600" dirty="0">
                <a:solidFill>
                  <a:schemeClr val="tx1">
                    <a:lumMod val="75000"/>
                    <a:lumOff val="25000"/>
                  </a:schemeClr>
                </a:solidFill>
              </a:rPr>
              <a:t>NUM</a:t>
            </a:r>
            <a:r>
              <a:rPr lang="zh-CN" altLang="en-US" sz="3600" dirty="0">
                <a:solidFill>
                  <a:schemeClr val="tx1">
                    <a:lumMod val="75000"/>
                    <a:lumOff val="25000"/>
                  </a:schemeClr>
                </a:solidFill>
              </a:rPr>
              <a:t>（</a:t>
            </a:r>
            <a:r>
              <a:rPr lang="en-US" altLang="zh-CN" sz="3600" dirty="0" err="1">
                <a:solidFill>
                  <a:schemeClr val="tx1">
                    <a:lumMod val="75000"/>
                    <a:lumOff val="25000"/>
                  </a:schemeClr>
                </a:solidFill>
              </a:rPr>
              <a:t>val</a:t>
            </a:r>
            <a:r>
              <a:rPr lang="zh-CN" altLang="en-US" sz="3600" dirty="0">
                <a:solidFill>
                  <a:schemeClr val="tx1">
                    <a:lumMod val="75000"/>
                    <a:lumOff val="25000"/>
                  </a:schemeClr>
                </a:solidFill>
              </a:rPr>
              <a:t>）</a:t>
            </a:r>
          </a:p>
        </p:txBody>
      </p:sp>
      <p:sp>
        <p:nvSpPr>
          <p:cNvPr id="30" name="right-quote-sign_36811"/>
          <p:cNvSpPr>
            <a:spLocks noChangeAspect="1"/>
          </p:cNvSpPr>
          <p:nvPr/>
        </p:nvSpPr>
        <p:spPr bwMode="auto">
          <a:xfrm>
            <a:off x="115146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txBody>
          <a:bodyPr/>
          <a:lstStyle/>
          <a:p>
            <a:endParaRPr lang="zh-CN" altLang="en-US"/>
          </a:p>
        </p:txBody>
      </p:sp>
      <p:sp>
        <p:nvSpPr>
          <p:cNvPr id="32" name="right-quote-sign_36811"/>
          <p:cNvSpPr>
            <a:spLocks noChangeAspect="1"/>
          </p:cNvSpPr>
          <p:nvPr/>
        </p:nvSpPr>
        <p:spPr bwMode="auto">
          <a:xfrm>
            <a:off x="757133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txBody>
          <a:bodyPr/>
          <a:lstStyle/>
          <a:p>
            <a:endParaRPr lang="zh-CN" altLang="en-US"/>
          </a:p>
        </p:txBody>
      </p:sp>
      <p:sp>
        <p:nvSpPr>
          <p:cNvPr id="33" name="right-quote-sign_36811"/>
          <p:cNvSpPr>
            <a:spLocks noChangeAspect="1"/>
          </p:cNvSpPr>
          <p:nvPr/>
        </p:nvSpPr>
        <p:spPr bwMode="auto">
          <a:xfrm>
            <a:off x="3627986" y="535375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txBody>
          <a:bodyPr/>
          <a:lstStyle/>
          <a:p>
            <a:endParaRPr lang="zh-CN" altLang="en-US"/>
          </a:p>
        </p:txBody>
      </p:sp>
      <p:sp>
        <p:nvSpPr>
          <p:cNvPr id="8" name="文本框 7"/>
          <p:cNvSpPr txBox="1"/>
          <p:nvPr/>
        </p:nvSpPr>
        <p:spPr>
          <a:xfrm>
            <a:off x="319056" y="5798363"/>
            <a:ext cx="7252280" cy="597215"/>
          </a:xfrm>
          <a:prstGeom prst="rect">
            <a:avLst/>
          </a:prstGeom>
          <a:noFill/>
        </p:spPr>
        <p:txBody>
          <a:bodyPr wrap="square">
            <a:spAutoFit/>
          </a:bodyPr>
          <a:lstStyle/>
          <a:p>
            <a:pPr>
              <a:lnSpc>
                <a:spcPct val="130000"/>
              </a:lnSpc>
            </a:pPr>
            <a:r>
              <a:rPr lang="zh-CN" altLang="en-US" sz="2800" dirty="0">
                <a:solidFill>
                  <a:schemeClr val="tx1">
                    <a:lumMod val="75000"/>
                    <a:lumOff val="25000"/>
                  </a:schemeClr>
                </a:solidFill>
              </a:rPr>
              <a:t>注释：放在一对大括号内，不能嵌套；</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err="1"/>
              <a:t>Constuct</a:t>
            </a:r>
            <a:r>
              <a:rPr lang="en-US" altLang="zh-CN" dirty="0"/>
              <a:t> a DFA</a:t>
            </a:r>
          </a:p>
        </p:txBody>
      </p:sp>
      <p:cxnSp>
        <p:nvCxnSpPr>
          <p:cNvPr id="6" name="直接箭头连接符 5"/>
          <p:cNvCxnSpPr>
            <a:endCxn id="8" idx="2"/>
          </p:cNvCxnSpPr>
          <p:nvPr/>
        </p:nvCxnSpPr>
        <p:spPr>
          <a:xfrm>
            <a:off x="1485900" y="3362065"/>
            <a:ext cx="879541" cy="1507"/>
          </a:xfrm>
          <a:prstGeom prst="straightConnector1">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sp>
        <p:nvSpPr>
          <p:cNvPr id="8" name="椭圆 7"/>
          <p:cNvSpPr/>
          <p:nvPr/>
        </p:nvSpPr>
        <p:spPr>
          <a:xfrm>
            <a:off x="2365441" y="2875106"/>
            <a:ext cx="1775279" cy="976931"/>
          </a:xfrm>
          <a:prstGeom prst="ellipse">
            <a:avLst/>
          </a:prstGeom>
          <a:noFill/>
          <a:ln w="381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ltLang="zh-CN" sz="3200" dirty="0"/>
              <a:t>Start</a:t>
            </a:r>
            <a:endParaRPr lang="zh-CN" altLang="en-US" sz="3200" dirty="0"/>
          </a:p>
        </p:txBody>
      </p:sp>
      <p:sp>
        <p:nvSpPr>
          <p:cNvPr id="18" name="椭圆 17"/>
          <p:cNvSpPr/>
          <p:nvPr/>
        </p:nvSpPr>
        <p:spPr>
          <a:xfrm>
            <a:off x="2365441" y="4324294"/>
            <a:ext cx="1775279" cy="976931"/>
          </a:xfrm>
          <a:prstGeom prst="ellipse">
            <a:avLst/>
          </a:prstGeom>
          <a:noFill/>
          <a:ln w="381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ltLang="zh-CN" sz="2800" dirty="0" err="1"/>
              <a:t>Incomment</a:t>
            </a:r>
            <a:endParaRPr lang="zh-CN" altLang="en-US" sz="2800" dirty="0"/>
          </a:p>
        </p:txBody>
      </p:sp>
      <p:sp>
        <p:nvSpPr>
          <p:cNvPr id="19" name="椭圆 18"/>
          <p:cNvSpPr/>
          <p:nvPr/>
        </p:nvSpPr>
        <p:spPr>
          <a:xfrm>
            <a:off x="5579323" y="4471413"/>
            <a:ext cx="2199689" cy="976931"/>
          </a:xfrm>
          <a:prstGeom prst="ellipse">
            <a:avLst/>
          </a:prstGeom>
          <a:noFill/>
          <a:ln w="381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ltLang="zh-CN" sz="2800" dirty="0" err="1"/>
              <a:t>Inassign</a:t>
            </a:r>
            <a:endParaRPr lang="zh-CN" altLang="en-US" sz="2800" dirty="0"/>
          </a:p>
        </p:txBody>
      </p:sp>
      <p:sp>
        <p:nvSpPr>
          <p:cNvPr id="20" name="椭圆 19"/>
          <p:cNvSpPr/>
          <p:nvPr/>
        </p:nvSpPr>
        <p:spPr>
          <a:xfrm>
            <a:off x="5703340" y="2875106"/>
            <a:ext cx="1775279" cy="976931"/>
          </a:xfrm>
          <a:prstGeom prst="ellipse">
            <a:avLst/>
          </a:prstGeom>
          <a:noFill/>
          <a:ln w="381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ltLang="zh-CN" sz="3200" dirty="0" err="1"/>
              <a:t>InID</a:t>
            </a:r>
            <a:endParaRPr lang="zh-CN" altLang="en-US" sz="3200" dirty="0"/>
          </a:p>
        </p:txBody>
      </p:sp>
      <p:sp>
        <p:nvSpPr>
          <p:cNvPr id="21" name="椭圆 20"/>
          <p:cNvSpPr/>
          <p:nvPr/>
        </p:nvSpPr>
        <p:spPr>
          <a:xfrm>
            <a:off x="5703340" y="1302007"/>
            <a:ext cx="1775279" cy="976931"/>
          </a:xfrm>
          <a:prstGeom prst="ellipse">
            <a:avLst/>
          </a:prstGeom>
          <a:noFill/>
          <a:ln w="381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ltLang="zh-CN" sz="2800" dirty="0" err="1"/>
              <a:t>Innum</a:t>
            </a:r>
            <a:endParaRPr lang="zh-CN" altLang="en-US" sz="2800" dirty="0"/>
          </a:p>
        </p:txBody>
      </p:sp>
      <p:sp>
        <p:nvSpPr>
          <p:cNvPr id="22" name="椭圆 21"/>
          <p:cNvSpPr/>
          <p:nvPr/>
        </p:nvSpPr>
        <p:spPr>
          <a:xfrm>
            <a:off x="9071428" y="2873600"/>
            <a:ext cx="1775279" cy="976931"/>
          </a:xfrm>
          <a:prstGeom prst="ellipse">
            <a:avLst/>
          </a:prstGeom>
          <a:noFill/>
          <a:ln w="3810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ltLang="zh-CN" sz="3200" dirty="0"/>
              <a:t>Done</a:t>
            </a:r>
          </a:p>
        </p:txBody>
      </p:sp>
      <p:cxnSp>
        <p:nvCxnSpPr>
          <p:cNvPr id="25" name="连接符: 曲线 24"/>
          <p:cNvCxnSpPr>
            <a:stCxn id="8" idx="0"/>
            <a:endCxn id="8" idx="7"/>
          </p:cNvCxnSpPr>
          <p:nvPr/>
        </p:nvCxnSpPr>
        <p:spPr>
          <a:xfrm rot="16200000" flipH="1">
            <a:off x="3495374" y="2632813"/>
            <a:ext cx="143068" cy="627655"/>
          </a:xfrm>
          <a:prstGeom prst="curvedConnector3">
            <a:avLst>
              <a:gd name="adj1" fmla="val -422288"/>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29" name="直接箭头连接符 28"/>
          <p:cNvCxnSpPr>
            <a:endCxn id="20" idx="2"/>
          </p:cNvCxnSpPr>
          <p:nvPr/>
        </p:nvCxnSpPr>
        <p:spPr>
          <a:xfrm>
            <a:off x="4140720" y="3362065"/>
            <a:ext cx="1562620" cy="1507"/>
          </a:xfrm>
          <a:prstGeom prst="straightConnector1">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31" name="直接箭头连接符 30"/>
          <p:cNvCxnSpPr>
            <a:stCxn id="8" idx="6"/>
            <a:endCxn id="21" idx="2"/>
          </p:cNvCxnSpPr>
          <p:nvPr/>
        </p:nvCxnSpPr>
        <p:spPr>
          <a:xfrm flipV="1">
            <a:off x="4140720" y="1790473"/>
            <a:ext cx="1562620" cy="1573099"/>
          </a:xfrm>
          <a:prstGeom prst="straightConnector1">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34" name="直接箭头连接符 33"/>
          <p:cNvCxnSpPr>
            <a:stCxn id="8" idx="6"/>
            <a:endCxn id="19" idx="2"/>
          </p:cNvCxnSpPr>
          <p:nvPr/>
        </p:nvCxnSpPr>
        <p:spPr>
          <a:xfrm>
            <a:off x="4140720" y="3363572"/>
            <a:ext cx="1438603" cy="1596307"/>
          </a:xfrm>
          <a:prstGeom prst="straightConnector1">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37" name="直接箭头连接符 36"/>
          <p:cNvCxnSpPr>
            <a:stCxn id="8" idx="3"/>
            <a:endCxn id="18" idx="1"/>
          </p:cNvCxnSpPr>
          <p:nvPr/>
        </p:nvCxnSpPr>
        <p:spPr>
          <a:xfrm>
            <a:off x="2625425" y="3708969"/>
            <a:ext cx="0" cy="758393"/>
          </a:xfrm>
          <a:prstGeom prst="straightConnector1">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40" name="直接箭头连接符 39"/>
          <p:cNvCxnSpPr>
            <a:stCxn id="18" idx="7"/>
            <a:endCxn id="8" idx="5"/>
          </p:cNvCxnSpPr>
          <p:nvPr/>
        </p:nvCxnSpPr>
        <p:spPr>
          <a:xfrm flipV="1">
            <a:off x="3880736" y="3708969"/>
            <a:ext cx="0" cy="758393"/>
          </a:xfrm>
          <a:prstGeom prst="straightConnector1">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43" name="连接符: 曲线 42"/>
          <p:cNvCxnSpPr>
            <a:stCxn id="18" idx="5"/>
            <a:endCxn id="18" idx="4"/>
          </p:cNvCxnSpPr>
          <p:nvPr/>
        </p:nvCxnSpPr>
        <p:spPr>
          <a:xfrm rot="5400000">
            <a:off x="3495375" y="4915864"/>
            <a:ext cx="143068" cy="627655"/>
          </a:xfrm>
          <a:prstGeom prst="curvedConnector3">
            <a:avLst>
              <a:gd name="adj1" fmla="val 259784"/>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47" name="直接箭头连接符 46"/>
          <p:cNvCxnSpPr>
            <a:endCxn id="22" idx="2"/>
          </p:cNvCxnSpPr>
          <p:nvPr/>
        </p:nvCxnSpPr>
        <p:spPr>
          <a:xfrm>
            <a:off x="7478619" y="3362065"/>
            <a:ext cx="1592809" cy="1"/>
          </a:xfrm>
          <a:prstGeom prst="straightConnector1">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49" name="直接箭头连接符 48"/>
          <p:cNvCxnSpPr>
            <a:stCxn id="21" idx="6"/>
            <a:endCxn id="22" idx="1"/>
          </p:cNvCxnSpPr>
          <p:nvPr/>
        </p:nvCxnSpPr>
        <p:spPr>
          <a:xfrm>
            <a:off x="7478619" y="1790473"/>
            <a:ext cx="1852793" cy="1226195"/>
          </a:xfrm>
          <a:prstGeom prst="straightConnector1">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52" name="直接箭头连接符 51"/>
          <p:cNvCxnSpPr>
            <a:stCxn id="19" idx="6"/>
            <a:endCxn id="22" idx="2"/>
          </p:cNvCxnSpPr>
          <p:nvPr/>
        </p:nvCxnSpPr>
        <p:spPr>
          <a:xfrm flipV="1">
            <a:off x="7779012" y="3362066"/>
            <a:ext cx="1292416" cy="1597813"/>
          </a:xfrm>
          <a:prstGeom prst="straightConnector1">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55" name="直接箭头连接符 54"/>
          <p:cNvCxnSpPr>
            <a:stCxn id="19" idx="6"/>
            <a:endCxn id="22" idx="3"/>
          </p:cNvCxnSpPr>
          <p:nvPr/>
        </p:nvCxnSpPr>
        <p:spPr>
          <a:xfrm flipV="1">
            <a:off x="7779012" y="3707463"/>
            <a:ext cx="1552400" cy="1252416"/>
          </a:xfrm>
          <a:prstGeom prst="straightConnector1">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61" name="连接符: 曲线 60"/>
          <p:cNvCxnSpPr>
            <a:stCxn id="8" idx="6"/>
            <a:endCxn id="22" idx="4"/>
          </p:cNvCxnSpPr>
          <p:nvPr/>
        </p:nvCxnSpPr>
        <p:spPr>
          <a:xfrm>
            <a:off x="4140720" y="3363572"/>
            <a:ext cx="5818348" cy="486959"/>
          </a:xfrm>
          <a:prstGeom prst="curvedConnector4">
            <a:avLst>
              <a:gd name="adj1" fmla="val 3083"/>
              <a:gd name="adj2" fmla="val 552678"/>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78" name="连接符: 曲线 77"/>
          <p:cNvCxnSpPr>
            <a:stCxn id="21" idx="0"/>
            <a:endCxn id="21" idx="7"/>
          </p:cNvCxnSpPr>
          <p:nvPr/>
        </p:nvCxnSpPr>
        <p:spPr>
          <a:xfrm rot="16200000" flipH="1">
            <a:off x="6833273" y="1059714"/>
            <a:ext cx="143068" cy="627655"/>
          </a:xfrm>
          <a:prstGeom prst="curvedConnector3">
            <a:avLst>
              <a:gd name="adj1" fmla="val -296744"/>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82" name="连接符: 曲线 81"/>
          <p:cNvCxnSpPr>
            <a:stCxn id="20" idx="0"/>
            <a:endCxn id="20" idx="7"/>
          </p:cNvCxnSpPr>
          <p:nvPr/>
        </p:nvCxnSpPr>
        <p:spPr>
          <a:xfrm rot="16200000" flipH="1">
            <a:off x="6833273" y="2632813"/>
            <a:ext cx="143068" cy="627655"/>
          </a:xfrm>
          <a:prstGeom prst="curvedConnector3">
            <a:avLst>
              <a:gd name="adj1" fmla="val -296744"/>
            </a:avLst>
          </a:prstGeom>
          <a:ln w="38100">
            <a:headEnd type="none" w="med" len="med"/>
            <a:tailEnd type="arrow" w="med" len="med"/>
          </a:ln>
        </p:spPr>
        <p:style>
          <a:lnRef idx="3">
            <a:schemeClr val="dk1"/>
          </a:lnRef>
          <a:fillRef idx="0">
            <a:schemeClr val="dk1"/>
          </a:fillRef>
          <a:effectRef idx="2">
            <a:schemeClr val="dk1"/>
          </a:effectRef>
          <a:fontRef idx="minor">
            <a:schemeClr val="tx1"/>
          </a:fontRef>
        </p:style>
      </p:cxnSp>
      <p:sp>
        <p:nvSpPr>
          <p:cNvPr id="97" name="文本框 96"/>
          <p:cNvSpPr txBox="1"/>
          <p:nvPr/>
        </p:nvSpPr>
        <p:spPr>
          <a:xfrm>
            <a:off x="2769253" y="1710157"/>
            <a:ext cx="1595309" cy="400110"/>
          </a:xfrm>
          <a:prstGeom prst="rect">
            <a:avLst/>
          </a:prstGeom>
          <a:noFill/>
        </p:spPr>
        <p:txBody>
          <a:bodyPr wrap="none" rtlCol="0">
            <a:spAutoFit/>
          </a:bodyPr>
          <a:lstStyle/>
          <a:p>
            <a:r>
              <a:rPr lang="en-US" altLang="zh-CN" sz="2000" dirty="0"/>
              <a:t>White space</a:t>
            </a:r>
          </a:p>
        </p:txBody>
      </p:sp>
      <p:sp>
        <p:nvSpPr>
          <p:cNvPr id="98" name="文本框 97"/>
          <p:cNvSpPr txBox="1"/>
          <p:nvPr/>
        </p:nvSpPr>
        <p:spPr>
          <a:xfrm>
            <a:off x="4222800" y="2190583"/>
            <a:ext cx="699230" cy="400110"/>
          </a:xfrm>
          <a:prstGeom prst="rect">
            <a:avLst/>
          </a:prstGeom>
          <a:noFill/>
        </p:spPr>
        <p:txBody>
          <a:bodyPr wrap="none" rtlCol="0">
            <a:spAutoFit/>
          </a:bodyPr>
          <a:lstStyle/>
          <a:p>
            <a:r>
              <a:rPr lang="en-US" altLang="zh-CN" sz="2000" dirty="0"/>
              <a:t>Digit</a:t>
            </a:r>
          </a:p>
        </p:txBody>
      </p:sp>
      <p:sp>
        <p:nvSpPr>
          <p:cNvPr id="99" name="文本框 98"/>
          <p:cNvSpPr txBox="1"/>
          <p:nvPr/>
        </p:nvSpPr>
        <p:spPr>
          <a:xfrm>
            <a:off x="7055751" y="760007"/>
            <a:ext cx="699230" cy="400110"/>
          </a:xfrm>
          <a:prstGeom prst="rect">
            <a:avLst/>
          </a:prstGeom>
          <a:noFill/>
        </p:spPr>
        <p:txBody>
          <a:bodyPr wrap="none" rtlCol="0">
            <a:spAutoFit/>
          </a:bodyPr>
          <a:lstStyle/>
          <a:p>
            <a:r>
              <a:rPr lang="en-US" altLang="zh-CN" sz="2000" dirty="0"/>
              <a:t>Digit</a:t>
            </a:r>
          </a:p>
        </p:txBody>
      </p:sp>
      <p:sp>
        <p:nvSpPr>
          <p:cNvPr id="100" name="文本框 99"/>
          <p:cNvSpPr txBox="1"/>
          <p:nvPr/>
        </p:nvSpPr>
        <p:spPr>
          <a:xfrm>
            <a:off x="4617122" y="2930093"/>
            <a:ext cx="838691" cy="400110"/>
          </a:xfrm>
          <a:prstGeom prst="rect">
            <a:avLst/>
          </a:prstGeom>
          <a:noFill/>
        </p:spPr>
        <p:txBody>
          <a:bodyPr wrap="none" rtlCol="0">
            <a:spAutoFit/>
          </a:bodyPr>
          <a:lstStyle/>
          <a:p>
            <a:r>
              <a:rPr lang="en-US" altLang="zh-CN" sz="2000" dirty="0"/>
              <a:t>Letter</a:t>
            </a:r>
          </a:p>
        </p:txBody>
      </p:sp>
      <p:sp>
        <p:nvSpPr>
          <p:cNvPr id="101" name="文本框 100"/>
          <p:cNvSpPr txBox="1"/>
          <p:nvPr/>
        </p:nvSpPr>
        <p:spPr>
          <a:xfrm>
            <a:off x="7074807" y="2251582"/>
            <a:ext cx="838691" cy="400110"/>
          </a:xfrm>
          <a:prstGeom prst="rect">
            <a:avLst/>
          </a:prstGeom>
          <a:noFill/>
        </p:spPr>
        <p:txBody>
          <a:bodyPr wrap="none" rtlCol="0">
            <a:spAutoFit/>
          </a:bodyPr>
          <a:lstStyle/>
          <a:p>
            <a:r>
              <a:rPr lang="en-US" altLang="zh-CN" sz="2000" dirty="0"/>
              <a:t>Letter</a:t>
            </a:r>
          </a:p>
        </p:txBody>
      </p:sp>
      <p:sp>
        <p:nvSpPr>
          <p:cNvPr id="102" name="文本框 101"/>
          <p:cNvSpPr txBox="1"/>
          <p:nvPr/>
        </p:nvSpPr>
        <p:spPr>
          <a:xfrm>
            <a:off x="3566907" y="5416427"/>
            <a:ext cx="838691" cy="400110"/>
          </a:xfrm>
          <a:prstGeom prst="rect">
            <a:avLst/>
          </a:prstGeom>
          <a:noFill/>
        </p:spPr>
        <p:txBody>
          <a:bodyPr wrap="none" rtlCol="0">
            <a:spAutoFit/>
          </a:bodyPr>
          <a:lstStyle/>
          <a:p>
            <a:r>
              <a:rPr lang="en-US" altLang="zh-CN" sz="2000" dirty="0"/>
              <a:t>Letter</a:t>
            </a:r>
          </a:p>
        </p:txBody>
      </p:sp>
      <p:sp>
        <p:nvSpPr>
          <p:cNvPr id="103" name="文本框 102"/>
          <p:cNvSpPr txBox="1"/>
          <p:nvPr/>
        </p:nvSpPr>
        <p:spPr>
          <a:xfrm>
            <a:off x="8446274" y="1999498"/>
            <a:ext cx="768159" cy="400110"/>
          </a:xfrm>
          <a:prstGeom prst="rect">
            <a:avLst/>
          </a:prstGeom>
          <a:noFill/>
        </p:spPr>
        <p:txBody>
          <a:bodyPr wrap="none" rtlCol="0">
            <a:spAutoFit/>
          </a:bodyPr>
          <a:lstStyle/>
          <a:p>
            <a:r>
              <a:rPr lang="en-US" altLang="zh-CN" sz="2000" dirty="0"/>
              <a:t>other</a:t>
            </a:r>
          </a:p>
        </p:txBody>
      </p:sp>
      <p:sp>
        <p:nvSpPr>
          <p:cNvPr id="104" name="文本框 103"/>
          <p:cNvSpPr txBox="1"/>
          <p:nvPr/>
        </p:nvSpPr>
        <p:spPr>
          <a:xfrm>
            <a:off x="7852187" y="2888074"/>
            <a:ext cx="768159" cy="400110"/>
          </a:xfrm>
          <a:prstGeom prst="rect">
            <a:avLst/>
          </a:prstGeom>
          <a:noFill/>
        </p:spPr>
        <p:txBody>
          <a:bodyPr wrap="none" rtlCol="0">
            <a:spAutoFit/>
          </a:bodyPr>
          <a:lstStyle/>
          <a:p>
            <a:r>
              <a:rPr lang="en-US" altLang="zh-CN" sz="2000" dirty="0"/>
              <a:t>other</a:t>
            </a:r>
          </a:p>
        </p:txBody>
      </p:sp>
      <p:sp>
        <p:nvSpPr>
          <p:cNvPr id="105" name="文本框 104"/>
          <p:cNvSpPr txBox="1"/>
          <p:nvPr/>
        </p:nvSpPr>
        <p:spPr>
          <a:xfrm>
            <a:off x="7754981" y="4022441"/>
            <a:ext cx="333746" cy="400110"/>
          </a:xfrm>
          <a:prstGeom prst="rect">
            <a:avLst/>
          </a:prstGeom>
          <a:noFill/>
        </p:spPr>
        <p:txBody>
          <a:bodyPr wrap="none" rtlCol="0">
            <a:spAutoFit/>
          </a:bodyPr>
          <a:lstStyle/>
          <a:p>
            <a:r>
              <a:rPr lang="en-US" altLang="zh-CN" sz="2000" b="1" dirty="0"/>
              <a:t>=</a:t>
            </a:r>
          </a:p>
        </p:txBody>
      </p:sp>
      <p:sp>
        <p:nvSpPr>
          <p:cNvPr id="106" name="文本框 105"/>
          <p:cNvSpPr txBox="1"/>
          <p:nvPr/>
        </p:nvSpPr>
        <p:spPr>
          <a:xfrm>
            <a:off x="4954885" y="3952566"/>
            <a:ext cx="441146" cy="400110"/>
          </a:xfrm>
          <a:prstGeom prst="rect">
            <a:avLst/>
          </a:prstGeom>
          <a:noFill/>
        </p:spPr>
        <p:txBody>
          <a:bodyPr wrap="none" rtlCol="0">
            <a:spAutoFit/>
          </a:bodyPr>
          <a:lstStyle/>
          <a:p>
            <a:r>
              <a:rPr lang="zh-CN" altLang="en-US" sz="2000" b="1" dirty="0"/>
              <a:t>：</a:t>
            </a:r>
            <a:endParaRPr lang="en-US" altLang="zh-CN" sz="2000" b="1" dirty="0"/>
          </a:p>
        </p:txBody>
      </p:sp>
      <p:sp>
        <p:nvSpPr>
          <p:cNvPr id="107" name="文本框 106"/>
          <p:cNvSpPr txBox="1"/>
          <p:nvPr/>
        </p:nvSpPr>
        <p:spPr>
          <a:xfrm>
            <a:off x="8607371" y="4171889"/>
            <a:ext cx="768159" cy="400110"/>
          </a:xfrm>
          <a:prstGeom prst="rect">
            <a:avLst/>
          </a:prstGeom>
          <a:noFill/>
        </p:spPr>
        <p:txBody>
          <a:bodyPr wrap="none" rtlCol="0">
            <a:spAutoFit/>
          </a:bodyPr>
          <a:lstStyle/>
          <a:p>
            <a:r>
              <a:rPr lang="en-US" altLang="zh-CN" sz="2000" dirty="0"/>
              <a:t>other</a:t>
            </a:r>
          </a:p>
        </p:txBody>
      </p:sp>
      <p:sp>
        <p:nvSpPr>
          <p:cNvPr id="108" name="文本框 107"/>
          <p:cNvSpPr txBox="1"/>
          <p:nvPr/>
        </p:nvSpPr>
        <p:spPr>
          <a:xfrm>
            <a:off x="2105457" y="3814443"/>
            <a:ext cx="284052" cy="400110"/>
          </a:xfrm>
          <a:prstGeom prst="rect">
            <a:avLst/>
          </a:prstGeom>
          <a:noFill/>
        </p:spPr>
        <p:txBody>
          <a:bodyPr wrap="none" rtlCol="0">
            <a:spAutoFit/>
          </a:bodyPr>
          <a:lstStyle/>
          <a:p>
            <a:r>
              <a:rPr lang="en-US" altLang="zh-CN" sz="2000" b="1" dirty="0"/>
              <a:t>{</a:t>
            </a:r>
          </a:p>
        </p:txBody>
      </p:sp>
      <p:sp>
        <p:nvSpPr>
          <p:cNvPr id="109" name="文本框 108"/>
          <p:cNvSpPr txBox="1"/>
          <p:nvPr/>
        </p:nvSpPr>
        <p:spPr>
          <a:xfrm>
            <a:off x="3410587" y="3850531"/>
            <a:ext cx="284052" cy="400110"/>
          </a:xfrm>
          <a:prstGeom prst="rect">
            <a:avLst/>
          </a:prstGeom>
          <a:noFill/>
        </p:spPr>
        <p:txBody>
          <a:bodyPr wrap="none" rtlCol="0">
            <a:spAutoFit/>
          </a:bodyPr>
          <a:lstStyle/>
          <a:p>
            <a:r>
              <a:rPr lang="en-US" altLang="zh-CN" sz="2000" b="1" dirty="0"/>
              <a:t>}</a:t>
            </a:r>
          </a:p>
        </p:txBody>
      </p:sp>
      <p:sp>
        <p:nvSpPr>
          <p:cNvPr id="110" name="文本框 109"/>
          <p:cNvSpPr txBox="1"/>
          <p:nvPr/>
        </p:nvSpPr>
        <p:spPr>
          <a:xfrm>
            <a:off x="6834555" y="5540955"/>
            <a:ext cx="768159" cy="400110"/>
          </a:xfrm>
          <a:prstGeom prst="rect">
            <a:avLst/>
          </a:prstGeom>
          <a:noFill/>
        </p:spPr>
        <p:txBody>
          <a:bodyPr wrap="none" rtlCol="0">
            <a:spAutoFit/>
          </a:bodyPr>
          <a:lstStyle/>
          <a:p>
            <a:r>
              <a:rPr lang="en-US" altLang="zh-CN" sz="2000" dirty="0"/>
              <a:t>other</a:t>
            </a:r>
          </a:p>
        </p:txBody>
      </p:sp>
      <p:sp>
        <p:nvSpPr>
          <p:cNvPr id="111" name="文本框 110"/>
          <p:cNvSpPr txBox="1"/>
          <p:nvPr/>
        </p:nvSpPr>
        <p:spPr>
          <a:xfrm>
            <a:off x="0" y="5683719"/>
            <a:ext cx="8709781" cy="1077218"/>
          </a:xfrm>
          <a:prstGeom prst="rect">
            <a:avLst/>
          </a:prstGeom>
          <a:noFill/>
        </p:spPr>
        <p:txBody>
          <a:bodyPr wrap="square">
            <a:spAutoFit/>
          </a:bodyPr>
          <a:lstStyle/>
          <a:p>
            <a:r>
              <a:rPr lang="zh-CN" altLang="en-US" sz="1600" dirty="0">
                <a:hlinkClick r:id="rId3"/>
              </a:rPr>
              <a:t>参考链接：</a:t>
            </a:r>
            <a:endParaRPr lang="en-US" altLang="zh-CN" sz="1600" dirty="0">
              <a:hlinkClick r:id="rId3"/>
            </a:endParaRPr>
          </a:p>
          <a:p>
            <a:r>
              <a:rPr lang="zh-CN" altLang="en-US" sz="1600" dirty="0">
                <a:hlinkClick r:id="rId3"/>
              </a:rPr>
              <a:t>https://blog.csdn.net/qq_41112170/article/details/106891811</a:t>
            </a:r>
            <a:endParaRPr lang="en-US" altLang="zh-CN" sz="1600" dirty="0"/>
          </a:p>
          <a:p>
            <a:r>
              <a:rPr lang="en-US" altLang="zh-CN" sz="1600" dirty="0">
                <a:hlinkClick r:id="rId4"/>
              </a:rPr>
              <a:t>https://slideplayer.com/slide/7733294/</a:t>
            </a:r>
            <a:endParaRPr lang="en-US" altLang="zh-CN" sz="1600" dirty="0"/>
          </a:p>
          <a:p>
            <a:endParaRPr lang="en-US" altLang="zh-CN"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大作业简介</a:t>
            </a:r>
          </a:p>
        </p:txBody>
      </p:sp>
      <p:sp>
        <p:nvSpPr>
          <p:cNvPr id="9" name="矩形: 圆角 8"/>
          <p:cNvSpPr/>
          <p:nvPr/>
        </p:nvSpPr>
        <p:spPr>
          <a:xfrm>
            <a:off x="1075351" y="1322614"/>
            <a:ext cx="10071620" cy="467530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txBody>
          <a:bodyPr/>
          <a:lstStyle/>
          <a:p>
            <a:endParaRPr lang="zh-CN" altLang="en-US"/>
          </a:p>
        </p:txBody>
      </p:sp>
      <p:sp>
        <p:nvSpPr>
          <p:cNvPr id="31" name="矩形: 圆角 30"/>
          <p:cNvSpPr/>
          <p:nvPr/>
        </p:nvSpPr>
        <p:spPr>
          <a:xfrm>
            <a:off x="2317065" y="1702989"/>
            <a:ext cx="1294695" cy="102339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latin typeface="楷体" panose="02010609060101010101" pitchFamily="49" charset="-122"/>
                <a:ea typeface="楷体" panose="02010609060101010101" pitchFamily="49" charset="-122"/>
              </a:rPr>
              <a:t>词法分析</a:t>
            </a:r>
          </a:p>
        </p:txBody>
      </p:sp>
      <p:sp>
        <p:nvSpPr>
          <p:cNvPr id="32" name="箭头: 右 31"/>
          <p:cNvSpPr/>
          <p:nvPr/>
        </p:nvSpPr>
        <p:spPr>
          <a:xfrm>
            <a:off x="3678015" y="1917773"/>
            <a:ext cx="341644" cy="391886"/>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楷体" panose="02010609060101010101" pitchFamily="49" charset="-122"/>
              <a:ea typeface="楷体" panose="02010609060101010101" pitchFamily="49" charset="-122"/>
            </a:endParaRPr>
          </a:p>
        </p:txBody>
      </p:sp>
      <p:sp>
        <p:nvSpPr>
          <p:cNvPr id="34" name="箭头: 右 33"/>
          <p:cNvSpPr/>
          <p:nvPr/>
        </p:nvSpPr>
        <p:spPr>
          <a:xfrm>
            <a:off x="5440561" y="1917773"/>
            <a:ext cx="341645" cy="391886"/>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楷体" panose="02010609060101010101" pitchFamily="49" charset="-122"/>
              <a:ea typeface="楷体" panose="02010609060101010101" pitchFamily="49" charset="-122"/>
            </a:endParaRPr>
          </a:p>
        </p:txBody>
      </p:sp>
      <p:sp>
        <p:nvSpPr>
          <p:cNvPr id="35" name="矩形: 圆角 34"/>
          <p:cNvSpPr/>
          <p:nvPr/>
        </p:nvSpPr>
        <p:spPr>
          <a:xfrm>
            <a:off x="5844375" y="1730451"/>
            <a:ext cx="2116780" cy="743578"/>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zh-CN" altLang="en-US" sz="2400" b="1" dirty="0">
                <a:latin typeface="楷体" panose="02010609060101010101" pitchFamily="49" charset="-122"/>
                <a:ea typeface="楷体" panose="02010609060101010101" pitchFamily="49" charset="-122"/>
              </a:rPr>
              <a:t>（静态）语义分析</a:t>
            </a:r>
          </a:p>
        </p:txBody>
      </p:sp>
      <p:sp>
        <p:nvSpPr>
          <p:cNvPr id="36" name="箭头: 右 35"/>
          <p:cNvSpPr/>
          <p:nvPr/>
        </p:nvSpPr>
        <p:spPr>
          <a:xfrm>
            <a:off x="8032330" y="1917773"/>
            <a:ext cx="267106" cy="391886"/>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楷体" panose="02010609060101010101" pitchFamily="49" charset="-122"/>
              <a:ea typeface="楷体" panose="02010609060101010101" pitchFamily="49" charset="-122"/>
            </a:endParaRPr>
          </a:p>
        </p:txBody>
      </p:sp>
      <p:sp>
        <p:nvSpPr>
          <p:cNvPr id="37" name="矩形: 圆角 36"/>
          <p:cNvSpPr/>
          <p:nvPr/>
        </p:nvSpPr>
        <p:spPr>
          <a:xfrm>
            <a:off x="8343169" y="1730452"/>
            <a:ext cx="1671269" cy="743578"/>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zh-CN" altLang="en-US" sz="2400" b="1" dirty="0">
                <a:latin typeface="楷体" panose="02010609060101010101" pitchFamily="49" charset="-122"/>
                <a:ea typeface="楷体" panose="02010609060101010101" pitchFamily="49" charset="-122"/>
              </a:rPr>
              <a:t>目标代码生成</a:t>
            </a:r>
          </a:p>
        </p:txBody>
      </p:sp>
      <p:sp>
        <p:nvSpPr>
          <p:cNvPr id="38" name="文本框 37"/>
          <p:cNvSpPr txBox="1"/>
          <p:nvPr/>
        </p:nvSpPr>
        <p:spPr>
          <a:xfrm>
            <a:off x="2400333" y="3093835"/>
            <a:ext cx="1607736" cy="461665"/>
          </a:xfrm>
          <a:prstGeom prst="rect">
            <a:avLst/>
          </a:prstGeom>
          <a:noFill/>
        </p:spPr>
        <p:txBody>
          <a:bodyPr wrap="square" rtlCol="0">
            <a:spAutoFit/>
          </a:bodyPr>
          <a:lstStyle/>
          <a:p>
            <a:r>
              <a:rPr lang="zh-CN" altLang="en-US" sz="2400" dirty="0">
                <a:latin typeface="楷体" panose="02010609060101010101" pitchFamily="49" charset="-122"/>
                <a:ea typeface="楷体" panose="02010609060101010101" pitchFamily="49" charset="-122"/>
              </a:rPr>
              <a:t>词法提取</a:t>
            </a:r>
          </a:p>
        </p:txBody>
      </p:sp>
      <p:sp>
        <p:nvSpPr>
          <p:cNvPr id="39" name="文本框 38"/>
          <p:cNvSpPr txBox="1"/>
          <p:nvPr/>
        </p:nvSpPr>
        <p:spPr>
          <a:xfrm>
            <a:off x="3814605" y="3091955"/>
            <a:ext cx="1967601" cy="830997"/>
          </a:xfrm>
          <a:prstGeom prst="rect">
            <a:avLst/>
          </a:prstGeom>
          <a:noFill/>
        </p:spPr>
        <p:txBody>
          <a:bodyPr wrap="square" rtlCol="0">
            <a:spAutoFit/>
          </a:bodyPr>
          <a:lstStyle/>
          <a:p>
            <a:r>
              <a:rPr lang="zh-CN" altLang="en-US" sz="2400" dirty="0">
                <a:latin typeface="楷体" panose="02010609060101010101" pitchFamily="49" charset="-122"/>
                <a:ea typeface="楷体" panose="02010609060101010101" pitchFamily="49" charset="-122"/>
              </a:rPr>
              <a:t>构建抽象语法树</a:t>
            </a:r>
          </a:p>
        </p:txBody>
      </p:sp>
      <p:sp>
        <p:nvSpPr>
          <p:cNvPr id="40" name="文本框 39"/>
          <p:cNvSpPr txBox="1"/>
          <p:nvPr/>
        </p:nvSpPr>
        <p:spPr>
          <a:xfrm>
            <a:off x="6064729" y="3081337"/>
            <a:ext cx="1967601" cy="1200329"/>
          </a:xfrm>
          <a:prstGeom prst="rect">
            <a:avLst/>
          </a:prstGeom>
          <a:noFill/>
        </p:spPr>
        <p:txBody>
          <a:bodyPr wrap="square" rtlCol="0">
            <a:spAutoFit/>
          </a:bodyPr>
          <a:lstStyle/>
          <a:p>
            <a:r>
              <a:rPr lang="zh-CN" altLang="en-US" sz="2400" dirty="0">
                <a:latin typeface="楷体" panose="02010609060101010101" pitchFamily="49" charset="-122"/>
                <a:ea typeface="楷体" panose="02010609060101010101" pitchFamily="49" charset="-122"/>
              </a:rPr>
              <a:t>根据抽象语法树进行静态语义分析</a:t>
            </a:r>
          </a:p>
        </p:txBody>
      </p:sp>
      <p:sp>
        <p:nvSpPr>
          <p:cNvPr id="41" name="文本框 40"/>
          <p:cNvSpPr txBox="1"/>
          <p:nvPr/>
        </p:nvSpPr>
        <p:spPr>
          <a:xfrm>
            <a:off x="8482456" y="2579059"/>
            <a:ext cx="1967601" cy="1569660"/>
          </a:xfrm>
          <a:prstGeom prst="rect">
            <a:avLst/>
          </a:prstGeom>
          <a:noFill/>
        </p:spPr>
        <p:txBody>
          <a:bodyPr wrap="square" rtlCol="0">
            <a:spAutoFit/>
          </a:bodyPr>
          <a:lstStyle/>
          <a:p>
            <a:r>
              <a:rPr lang="zh-CN" altLang="en-US" sz="2400" dirty="0">
                <a:latin typeface="楷体" panose="02010609060101010101" pitchFamily="49" charset="-122"/>
                <a:ea typeface="楷体" panose="02010609060101010101" pitchFamily="49" charset="-122"/>
              </a:rPr>
              <a:t>根据抽象语法树生成</a:t>
            </a:r>
            <a:r>
              <a:rPr lang="en-US" altLang="zh-CN" sz="2400" dirty="0">
                <a:latin typeface="楷体" panose="02010609060101010101" pitchFamily="49" charset="-122"/>
                <a:ea typeface="楷体" panose="02010609060101010101" pitchFamily="49" charset="-122"/>
              </a:rPr>
              <a:t>x86-64</a:t>
            </a:r>
            <a:r>
              <a:rPr lang="zh-CN" altLang="en-US" sz="2400" dirty="0">
                <a:latin typeface="楷体" panose="02010609060101010101" pitchFamily="49" charset="-122"/>
                <a:ea typeface="楷体" panose="02010609060101010101" pitchFamily="49" charset="-122"/>
              </a:rPr>
              <a:t>下的汇编代码</a:t>
            </a:r>
          </a:p>
        </p:txBody>
      </p:sp>
      <p:sp>
        <p:nvSpPr>
          <p:cNvPr id="42" name="矩形: 圆角 41"/>
          <p:cNvSpPr/>
          <p:nvPr/>
        </p:nvSpPr>
        <p:spPr>
          <a:xfrm>
            <a:off x="8581946" y="5066074"/>
            <a:ext cx="1432492" cy="821452"/>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zh-CN" altLang="en-US" sz="2400" b="1" dirty="0">
                <a:latin typeface="楷体" panose="02010609060101010101" pitchFamily="49" charset="-122"/>
                <a:ea typeface="楷体" panose="02010609060101010101" pitchFamily="49" charset="-122"/>
              </a:rPr>
              <a:t>可执行文件</a:t>
            </a:r>
          </a:p>
        </p:txBody>
      </p:sp>
      <p:sp>
        <p:nvSpPr>
          <p:cNvPr id="43" name="箭头: 下 42"/>
          <p:cNvSpPr/>
          <p:nvPr/>
        </p:nvSpPr>
        <p:spPr>
          <a:xfrm>
            <a:off x="7897460" y="4160333"/>
            <a:ext cx="2801463" cy="795350"/>
          </a:xfrm>
          <a:prstGeom prst="downArrow">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altLang="zh-CN" sz="2400" dirty="0" err="1">
                <a:latin typeface="楷体" panose="02010609060101010101" pitchFamily="49" charset="-122"/>
                <a:ea typeface="楷体" panose="02010609060101010101" pitchFamily="49" charset="-122"/>
              </a:rPr>
              <a:t>gcc</a:t>
            </a:r>
            <a:r>
              <a:rPr lang="zh-CN" altLang="en-US" sz="2400" dirty="0">
                <a:latin typeface="楷体" panose="02010609060101010101" pitchFamily="49" charset="-122"/>
                <a:ea typeface="楷体" panose="02010609060101010101" pitchFamily="49" charset="-122"/>
              </a:rPr>
              <a:t>汇编</a:t>
            </a:r>
          </a:p>
        </p:txBody>
      </p:sp>
      <p:sp>
        <p:nvSpPr>
          <p:cNvPr id="2" name="矩形: 圆角 1">
            <a:extLst>
              <a:ext uri="{FF2B5EF4-FFF2-40B4-BE49-F238E27FC236}">
                <a16:creationId xmlns:a16="http://schemas.microsoft.com/office/drawing/2014/main" id="{EED71E0E-6D8D-3FB4-F986-CF0E2A9C4E5B}"/>
              </a:ext>
            </a:extLst>
          </p:cNvPr>
          <p:cNvSpPr/>
          <p:nvPr/>
        </p:nvSpPr>
        <p:spPr>
          <a:xfrm>
            <a:off x="4081828" y="1755924"/>
            <a:ext cx="1287558" cy="743578"/>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zh-CN" altLang="en-US" sz="2400" b="1" dirty="0">
                <a:latin typeface="楷体" panose="02010609060101010101" pitchFamily="49" charset="-122"/>
                <a:ea typeface="楷体" panose="02010609060101010101" pitchFamily="49" charset="-122"/>
              </a:rPr>
              <a:t>语法</a:t>
            </a:r>
            <a:endParaRPr lang="en-US" altLang="zh-CN" sz="2400" b="1" dirty="0">
              <a:latin typeface="楷体" panose="02010609060101010101" pitchFamily="49" charset="-122"/>
              <a:ea typeface="楷体" panose="02010609060101010101" pitchFamily="49" charset="-122"/>
            </a:endParaRPr>
          </a:p>
          <a:p>
            <a:pPr algn="ctr"/>
            <a:r>
              <a:rPr lang="zh-CN" altLang="en-US" sz="2400" b="1" dirty="0">
                <a:latin typeface="楷体" panose="02010609060101010101" pitchFamily="49" charset="-122"/>
                <a:ea typeface="楷体" panose="02010609060101010101" pitchFamily="49" charset="-122"/>
              </a:rPr>
              <a:t>分析</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开发情况简介</a:t>
            </a:r>
          </a:p>
        </p:txBody>
      </p:sp>
      <p:graphicFrame>
        <p:nvGraphicFramePr>
          <p:cNvPr id="16" name="表格 23"/>
          <p:cNvGraphicFramePr>
            <a:graphicFrameLocks noGrp="1"/>
          </p:cNvGraphicFramePr>
          <p:nvPr/>
        </p:nvGraphicFramePr>
        <p:xfrm>
          <a:off x="1491146" y="892480"/>
          <a:ext cx="9434120" cy="2233945"/>
        </p:xfrm>
        <a:graphic>
          <a:graphicData uri="http://schemas.openxmlformats.org/drawingml/2006/table">
            <a:tbl>
              <a:tblPr firstRow="1" bandRow="1">
                <a:tableStyleId>{22838BEF-8BB2-4498-84A7-C5851F593DF1}</a:tableStyleId>
              </a:tblPr>
              <a:tblGrid>
                <a:gridCol w="3091378">
                  <a:extLst>
                    <a:ext uri="{9D8B030D-6E8A-4147-A177-3AD203B41FA5}">
                      <a16:colId xmlns:a16="http://schemas.microsoft.com/office/drawing/2014/main" val="20000"/>
                    </a:ext>
                  </a:extLst>
                </a:gridCol>
                <a:gridCol w="6342742">
                  <a:extLst>
                    <a:ext uri="{9D8B030D-6E8A-4147-A177-3AD203B41FA5}">
                      <a16:colId xmlns:a16="http://schemas.microsoft.com/office/drawing/2014/main" val="20001"/>
                    </a:ext>
                  </a:extLst>
                </a:gridCol>
              </a:tblGrid>
              <a:tr h="688266">
                <a:tc>
                  <a:txBody>
                    <a:bodyPr/>
                    <a:lstStyle/>
                    <a:p>
                      <a:pPr marL="0" algn="ctr" defTabSz="914400" rtl="0" eaLnBrk="1" latinLnBrk="0" hangingPunct="1"/>
                      <a:r>
                        <a:rPr lang="zh-CN" altLang="en-US" sz="2400" b="0" kern="1200" dirty="0">
                          <a:solidFill>
                            <a:schemeClr val="dk1"/>
                          </a:solidFill>
                          <a:latin typeface="楷体" panose="02010609060101010101" pitchFamily="49" charset="-122"/>
                          <a:ea typeface="楷体" panose="02010609060101010101" pitchFamily="49" charset="-122"/>
                          <a:cs typeface="+mn-cs"/>
                        </a:rPr>
                        <a:t>开发语言</a:t>
                      </a:r>
                    </a:p>
                  </a:txBody>
                  <a:tcPr anchor="ctr"/>
                </a:tc>
                <a:tc>
                  <a:txBody>
                    <a:bodyPr/>
                    <a:lstStyle/>
                    <a:p>
                      <a:pPr algn="ctr"/>
                      <a:r>
                        <a:rPr lang="en-US" altLang="zh-CN" sz="2400" b="0" dirty="0">
                          <a:latin typeface="楷体" panose="02010609060101010101" pitchFamily="49" charset="-122"/>
                          <a:ea typeface="楷体" panose="02010609060101010101" pitchFamily="49" charset="-122"/>
                        </a:rPr>
                        <a:t>C</a:t>
                      </a:r>
                      <a:endParaRPr lang="zh-CN" altLang="en-US" sz="2400" b="0" dirty="0">
                        <a:latin typeface="楷体" panose="02010609060101010101" pitchFamily="49" charset="-122"/>
                        <a:ea typeface="楷体" panose="02010609060101010101" pitchFamily="49" charset="-122"/>
                      </a:endParaRPr>
                    </a:p>
                  </a:txBody>
                  <a:tcPr anchor="ctr"/>
                </a:tc>
                <a:extLst>
                  <a:ext uri="{0D108BD9-81ED-4DB2-BD59-A6C34878D82A}">
                    <a16:rowId xmlns:a16="http://schemas.microsoft.com/office/drawing/2014/main" val="10000"/>
                  </a:ext>
                </a:extLst>
              </a:tr>
              <a:tr h="688266">
                <a:tc>
                  <a:txBody>
                    <a:bodyPr/>
                    <a:lstStyle/>
                    <a:p>
                      <a:pPr algn="ctr"/>
                      <a:r>
                        <a:rPr lang="zh-CN" altLang="en-US" sz="2400" dirty="0">
                          <a:latin typeface="楷体" panose="02010609060101010101" pitchFamily="49" charset="-122"/>
                          <a:ea typeface="楷体" panose="02010609060101010101" pitchFamily="49" charset="-122"/>
                        </a:rPr>
                        <a:t>开发平台</a:t>
                      </a:r>
                    </a:p>
                  </a:txBody>
                  <a:tcPr anchor="ctr"/>
                </a:tc>
                <a:tc>
                  <a:txBody>
                    <a:bodyPr/>
                    <a:lstStyle/>
                    <a:p>
                      <a:pPr algn="ctr"/>
                      <a:r>
                        <a:rPr lang="en-US" altLang="zh-CN" sz="2400" dirty="0">
                          <a:latin typeface="楷体" panose="02010609060101010101" pitchFamily="49" charset="-122"/>
                          <a:ea typeface="楷体" panose="02010609060101010101" pitchFamily="49" charset="-122"/>
                        </a:rPr>
                        <a:t>Windows</a:t>
                      </a:r>
                      <a:endParaRPr lang="zh-CN" altLang="en-US" sz="2400" dirty="0">
                        <a:latin typeface="楷体" panose="02010609060101010101" pitchFamily="49" charset="-122"/>
                        <a:ea typeface="楷体" panose="02010609060101010101" pitchFamily="49" charset="-122"/>
                      </a:endParaRPr>
                    </a:p>
                  </a:txBody>
                  <a:tcPr anchor="ctr"/>
                </a:tc>
                <a:extLst>
                  <a:ext uri="{0D108BD9-81ED-4DB2-BD59-A6C34878D82A}">
                    <a16:rowId xmlns:a16="http://schemas.microsoft.com/office/drawing/2014/main" val="10001"/>
                  </a:ext>
                </a:extLst>
              </a:tr>
              <a:tr h="857413">
                <a:tc>
                  <a:txBody>
                    <a:bodyPr/>
                    <a:lstStyle/>
                    <a:p>
                      <a:pPr algn="ctr"/>
                      <a:r>
                        <a:rPr lang="zh-CN" altLang="en-US" sz="2400" dirty="0">
                          <a:latin typeface="楷体" panose="02010609060101010101" pitchFamily="49" charset="-122"/>
                          <a:ea typeface="楷体" panose="02010609060101010101" pitchFamily="49" charset="-122"/>
                        </a:rPr>
                        <a:t>主要形式</a:t>
                      </a:r>
                    </a:p>
                  </a:txBody>
                  <a:tcPr anchor="ctr"/>
                </a:tc>
                <a:tc>
                  <a:txBody>
                    <a:bodyPr/>
                    <a:lstStyle/>
                    <a:p>
                      <a:pPr algn="ctr"/>
                      <a:r>
                        <a:rPr lang="zh-CN" altLang="en-US" sz="2400" dirty="0">
                          <a:latin typeface="楷体" panose="02010609060101010101" pitchFamily="49" charset="-122"/>
                          <a:ea typeface="楷体" panose="02010609060101010101" pitchFamily="49" charset="-122"/>
                        </a:rPr>
                        <a:t>写一个完整的词法（语法）分析程序</a:t>
                      </a:r>
                    </a:p>
                  </a:txBody>
                  <a:tcPr anchor="ctr"/>
                </a:tc>
                <a:extLst>
                  <a:ext uri="{0D108BD9-81ED-4DB2-BD59-A6C34878D82A}">
                    <a16:rowId xmlns:a16="http://schemas.microsoft.com/office/drawing/2014/main" val="10002"/>
                  </a:ext>
                </a:extLst>
              </a:tr>
            </a:tbl>
          </a:graphicData>
        </a:graphic>
      </p:graphicFrame>
      <p:sp>
        <p:nvSpPr>
          <p:cNvPr id="17" name="文本框 16"/>
          <p:cNvSpPr txBox="1"/>
          <p:nvPr/>
        </p:nvSpPr>
        <p:spPr>
          <a:xfrm>
            <a:off x="2297403" y="3579783"/>
            <a:ext cx="6903218" cy="461665"/>
          </a:xfrm>
          <a:prstGeom prst="rect">
            <a:avLst/>
          </a:prstGeom>
          <a:noFill/>
        </p:spPr>
        <p:txBody>
          <a:bodyPr wrap="square" rtlCol="0">
            <a:spAutoFit/>
          </a:bodyPr>
          <a:lstStyle/>
          <a:p>
            <a:r>
              <a:rPr lang="zh-CN" altLang="en-US" sz="2400" dirty="0">
                <a:latin typeface="楷体" panose="02010609060101010101" pitchFamily="49" charset="-122"/>
                <a:ea typeface="楷体" panose="02010609060101010101" pitchFamily="49" charset="-122"/>
              </a:rPr>
              <a:t>    </a:t>
            </a:r>
          </a:p>
        </p:txBody>
      </p:sp>
      <p:sp>
        <p:nvSpPr>
          <p:cNvPr id="19" name="文本框 18"/>
          <p:cNvSpPr txBox="1"/>
          <p:nvPr/>
        </p:nvSpPr>
        <p:spPr>
          <a:xfrm>
            <a:off x="1187993" y="3256618"/>
            <a:ext cx="10800080" cy="1569660"/>
          </a:xfrm>
          <a:prstGeom prst="rect">
            <a:avLst/>
          </a:prstGeom>
          <a:noFill/>
        </p:spPr>
        <p:txBody>
          <a:bodyPr wrap="square" rtlCol="0">
            <a:spAutoFit/>
          </a:bodyPr>
          <a:lstStyle/>
          <a:p>
            <a:pPr marL="285750" indent="-285750">
              <a:buFont typeface="Arial" panose="020B0604020202020204" pitchFamily="34" charset="0"/>
              <a:buChar char="•"/>
            </a:pPr>
            <a:r>
              <a:rPr lang="en-US" altLang="zh-CN" sz="2400" dirty="0"/>
              <a:t>PowerShell</a:t>
            </a:r>
            <a:r>
              <a:rPr lang="zh-CN" altLang="en-US" sz="2400" b="0" i="0" dirty="0">
                <a:solidFill>
                  <a:srgbClr val="333333"/>
                </a:solidFill>
                <a:effectLst/>
                <a:latin typeface="Helvetica Neue"/>
              </a:rPr>
              <a:t>命令行工具</a:t>
            </a:r>
            <a:endParaRPr lang="en-US" altLang="zh-CN" sz="2400" b="0" i="0" dirty="0">
              <a:solidFill>
                <a:srgbClr val="333333"/>
              </a:solidFill>
              <a:effectLst/>
              <a:latin typeface="Helvetica Neue"/>
            </a:endParaRPr>
          </a:p>
          <a:p>
            <a:pPr marL="285750" indent="-285750">
              <a:buFont typeface="Arial" panose="020B0604020202020204" pitchFamily="34" charset="0"/>
              <a:buChar char="•"/>
            </a:pPr>
            <a:r>
              <a:rPr lang="en-US" altLang="zh-CN" sz="2400" dirty="0" err="1"/>
              <a:t>minGW</a:t>
            </a:r>
            <a:r>
              <a:rPr lang="zh-CN" altLang="en-US" sz="2400" dirty="0"/>
              <a:t>编译器：</a:t>
            </a:r>
            <a:r>
              <a:rPr lang="en-US" altLang="zh-CN" sz="2400" dirty="0">
                <a:hlinkClick r:id="rId2"/>
              </a:rPr>
              <a:t>https://www.ics.uci.edu/~pattis/common/handouts/mingweclipse/mingw.html</a:t>
            </a:r>
            <a:endParaRPr lang="en-US" altLang="zh-CN" sz="2400" dirty="0"/>
          </a:p>
          <a:p>
            <a:pPr marL="285750" indent="-285750">
              <a:buFont typeface="Arial" panose="020B0604020202020204" pitchFamily="34" charset="0"/>
              <a:buChar char="•"/>
            </a:pPr>
            <a:r>
              <a:rPr lang="zh-CN" altLang="en-US" sz="2400" dirty="0"/>
              <a:t>代码编辑器自选</a:t>
            </a:r>
          </a:p>
        </p:txBody>
      </p:sp>
      <p:sp>
        <p:nvSpPr>
          <p:cNvPr id="21" name="文本框 20"/>
          <p:cNvSpPr txBox="1"/>
          <p:nvPr/>
        </p:nvSpPr>
        <p:spPr>
          <a:xfrm>
            <a:off x="3856891" y="4956471"/>
            <a:ext cx="4702629" cy="132343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285750" indent="-285750">
              <a:buFont typeface="Arial" panose="020B0604020202020204" pitchFamily="34" charset="0"/>
              <a:buChar char="•"/>
            </a:pPr>
            <a:r>
              <a:rPr lang="zh-CN" altLang="en-US" sz="2000" dirty="0"/>
              <a:t>安装检查：</a:t>
            </a:r>
            <a:endParaRPr lang="en-US" altLang="zh-CN" sz="2000" dirty="0"/>
          </a:p>
          <a:p>
            <a:r>
              <a:rPr lang="en-US" altLang="zh-CN" sz="2000" dirty="0"/>
              <a:t>	</a:t>
            </a:r>
            <a:r>
              <a:rPr lang="en-US" altLang="zh-CN" sz="2000" dirty="0" err="1"/>
              <a:t>gcc</a:t>
            </a:r>
            <a:r>
              <a:rPr lang="en-US" altLang="zh-CN" sz="2000" dirty="0"/>
              <a:t> –v</a:t>
            </a:r>
          </a:p>
          <a:p>
            <a:r>
              <a:rPr lang="en-US" altLang="zh-CN" sz="2000" dirty="0"/>
              <a:t>	make –v</a:t>
            </a:r>
          </a:p>
          <a:p>
            <a:pPr marL="285750" indent="-285750">
              <a:buFont typeface="Arial" panose="020B0604020202020204" pitchFamily="34" charset="0"/>
              <a:buChar char="•"/>
            </a:pPr>
            <a:r>
              <a:rPr lang="zh-CN" altLang="en-US" sz="2000" dirty="0"/>
              <a:t>若未报错、出现版本号说明安装成功</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作业目录说明</a:t>
            </a:r>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12" name="文本占位符 4"/>
          <p:cNvSpPr txBox="1"/>
          <p:nvPr/>
        </p:nvSpPr>
        <p:spPr>
          <a:xfrm>
            <a:off x="319056" y="1536700"/>
            <a:ext cx="11568144" cy="4079240"/>
          </a:xfrm>
          <a:prstGeom prst="rect">
            <a:avLst/>
          </a:prstGeom>
        </p:spPr>
        <p:txBody>
          <a:bodyPr/>
          <a:lstStyle>
            <a:lvl1pPr marL="228600" indent="-228600" algn="l" defTabSz="914400" rtl="0" eaLnBrk="1" latinLnBrk="0" hangingPunct="1">
              <a:lnSpc>
                <a:spcPct val="130000"/>
              </a:lnSpc>
              <a:spcBef>
                <a:spcPts val="1000"/>
              </a:spcBef>
              <a:buFontTx/>
              <a:buBlip>
                <a:blip r:embed="rId2"/>
              </a:buBlip>
              <a:defRPr sz="2000" kern="1200">
                <a:solidFill>
                  <a:schemeClr val="accent2"/>
                </a:solidFill>
                <a:latin typeface="+mn-lt"/>
                <a:ea typeface="+mn-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2000" kern="1200">
                <a:solidFill>
                  <a:schemeClr val="accent2"/>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800" kern="1200">
                <a:solidFill>
                  <a:schemeClr val="accent2"/>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tabLst>
                <a:tab pos="359410" algn="l"/>
                <a:tab pos="719455" algn="l"/>
                <a:tab pos="1079500" algn="l"/>
                <a:tab pos="1439545" algn="l"/>
                <a:tab pos="1799590" algn="l"/>
                <a:tab pos="2159635" algn="l"/>
                <a:tab pos="2519680" algn="l"/>
                <a:tab pos="2879725" algn="l"/>
                <a:tab pos="3239770" algn="l"/>
                <a:tab pos="3599815" algn="l"/>
                <a:tab pos="3959860" algn="l"/>
                <a:tab pos="4319905" algn="l"/>
              </a:tabLst>
            </a:pPr>
            <a:r>
              <a:rPr lang="zh-CN" altLang="en-US" sz="2400" kern="0" dirty="0">
                <a:solidFill>
                  <a:schemeClr val="tx1"/>
                </a:solidFill>
                <a:latin typeface="等线" panose="02010600030101010101" pitchFamily="2" charset="-122"/>
                <a:ea typeface="PingFangSC-Regular"/>
                <a:cs typeface="PingFangSC-Regular"/>
              </a:rPr>
              <a:t>文件</a:t>
            </a:r>
            <a:r>
              <a:rPr lang="en-US" altLang="zh-CN" sz="2400" kern="0" dirty="0" err="1">
                <a:solidFill>
                  <a:schemeClr val="tx1"/>
                </a:solidFill>
                <a:latin typeface="等线" panose="02010600030101010101" pitchFamily="2" charset="-122"/>
                <a:ea typeface="PingFangSC-Regular"/>
                <a:cs typeface="PingFangSC-Regular"/>
              </a:rPr>
              <a:t>global.h</a:t>
            </a:r>
            <a:r>
              <a:rPr lang="zh-CN" altLang="en-US" sz="2400" kern="0" dirty="0">
                <a:solidFill>
                  <a:schemeClr val="tx1"/>
                </a:solidFill>
                <a:latin typeface="等线" panose="02010600030101010101" pitchFamily="2" charset="-122"/>
                <a:ea typeface="PingFangSC-Regular"/>
                <a:cs typeface="PingFangSC-Regular"/>
              </a:rPr>
              <a:t>中定义了所有的词法单元类型</a:t>
            </a:r>
            <a:r>
              <a:rPr lang="en-US" altLang="zh-CN" sz="2400" kern="0" dirty="0" err="1">
                <a:solidFill>
                  <a:schemeClr val="tx1"/>
                </a:solidFill>
                <a:latin typeface="等线" panose="02010600030101010101" pitchFamily="2" charset="-122"/>
                <a:ea typeface="PingFangSC-Regular"/>
                <a:cs typeface="PingFangSC-Regular"/>
              </a:rPr>
              <a:t>TokenType</a:t>
            </a:r>
            <a:r>
              <a:rPr lang="zh-CN" altLang="en-US" sz="2400" kern="0" dirty="0">
                <a:solidFill>
                  <a:schemeClr val="tx1"/>
                </a:solidFill>
                <a:latin typeface="等线" panose="02010600030101010101" pitchFamily="2" charset="-122"/>
                <a:ea typeface="PingFangSC-Regular"/>
                <a:cs typeface="PingFangSC-Regular"/>
              </a:rPr>
              <a:t>，并在</a:t>
            </a:r>
            <a:r>
              <a:rPr lang="en-US" altLang="zh-CN" sz="2400" kern="0" dirty="0" err="1">
                <a:solidFill>
                  <a:schemeClr val="tx1"/>
                </a:solidFill>
                <a:latin typeface="等线" panose="02010600030101010101" pitchFamily="2" charset="-122"/>
                <a:ea typeface="PingFangSC-Regular"/>
                <a:cs typeface="PingFangSC-Regular"/>
              </a:rPr>
              <a:t>scan.h</a:t>
            </a:r>
            <a:r>
              <a:rPr lang="zh-CN" altLang="en-US" sz="2400" kern="0" dirty="0">
                <a:solidFill>
                  <a:schemeClr val="tx1"/>
                </a:solidFill>
                <a:latin typeface="等线" panose="02010600030101010101" pitchFamily="2" charset="-122"/>
                <a:ea typeface="PingFangSC-Regular"/>
                <a:cs typeface="PingFangSC-Regular"/>
              </a:rPr>
              <a:t>中声明。</a:t>
            </a:r>
            <a:endParaRPr lang="en-US" altLang="zh-CN" sz="2400" kern="0" dirty="0">
              <a:solidFill>
                <a:schemeClr val="tx1"/>
              </a:solidFill>
              <a:latin typeface="等线" panose="02010600030101010101" pitchFamily="2" charset="-122"/>
              <a:ea typeface="PingFangSC-Regular"/>
              <a:cs typeface="PingFangSC-Regular"/>
            </a:endParaRPr>
          </a:p>
          <a:p>
            <a:pPr>
              <a:lnSpc>
                <a:spcPct val="200000"/>
              </a:lnSpc>
              <a:tabLst>
                <a:tab pos="359410" algn="l"/>
                <a:tab pos="719455" algn="l"/>
                <a:tab pos="1079500" algn="l"/>
                <a:tab pos="1439545" algn="l"/>
                <a:tab pos="1799590" algn="l"/>
                <a:tab pos="2159635" algn="l"/>
                <a:tab pos="2519680" algn="l"/>
                <a:tab pos="2879725" algn="l"/>
                <a:tab pos="3239770" algn="l"/>
                <a:tab pos="3599815" algn="l"/>
                <a:tab pos="3959860" algn="l"/>
                <a:tab pos="4319905" algn="l"/>
              </a:tabLst>
            </a:pPr>
            <a:r>
              <a:rPr lang="zh-CN" altLang="en-US" sz="2400" kern="0" dirty="0">
                <a:solidFill>
                  <a:schemeClr val="tx1"/>
                </a:solidFill>
                <a:latin typeface="等线" panose="02010600030101010101" pitchFamily="2" charset="-122"/>
                <a:ea typeface="PingFangSC-Regular"/>
                <a:cs typeface="PingFangSC-Regular"/>
              </a:rPr>
              <a:t>文件</a:t>
            </a:r>
            <a:r>
              <a:rPr lang="en-US" altLang="zh-CN" sz="2400" kern="0" dirty="0" err="1">
                <a:solidFill>
                  <a:schemeClr val="tx1"/>
                </a:solidFill>
                <a:latin typeface="等线" panose="02010600030101010101" pitchFamily="2" charset="-122"/>
                <a:ea typeface="PingFangSC-Regular"/>
                <a:cs typeface="PingFangSC-Regular"/>
              </a:rPr>
              <a:t>util.c</a:t>
            </a:r>
            <a:r>
              <a:rPr lang="zh-CN" altLang="en-US" sz="2400" kern="0" dirty="0">
                <a:solidFill>
                  <a:schemeClr val="tx1"/>
                </a:solidFill>
                <a:latin typeface="等线" panose="02010600030101010101" pitchFamily="2" charset="-122"/>
                <a:ea typeface="PingFangSC-Regular"/>
                <a:cs typeface="PingFangSC-Regular"/>
              </a:rPr>
              <a:t>主要用于输出，</a:t>
            </a:r>
            <a:r>
              <a:rPr lang="en-US" altLang="zh-CN" sz="2400" kern="0" dirty="0" err="1">
                <a:solidFill>
                  <a:schemeClr val="tx1"/>
                </a:solidFill>
                <a:latin typeface="等线" panose="02010600030101010101" pitchFamily="2" charset="-122"/>
                <a:ea typeface="PingFangSC-Regular"/>
                <a:cs typeface="PingFangSC-Regular"/>
              </a:rPr>
              <a:t>printToken</a:t>
            </a:r>
            <a:r>
              <a:rPr lang="zh-CN" altLang="en-US" sz="2400" kern="0" dirty="0">
                <a:solidFill>
                  <a:schemeClr val="tx1"/>
                </a:solidFill>
                <a:latin typeface="等线" panose="02010600030101010101" pitchFamily="2" charset="-122"/>
                <a:ea typeface="PingFangSC-Regular"/>
                <a:cs typeface="PingFangSC-Regular"/>
              </a:rPr>
              <a:t>和</a:t>
            </a:r>
            <a:r>
              <a:rPr lang="en-US" altLang="zh-CN" sz="2400" kern="0" dirty="0" err="1">
                <a:solidFill>
                  <a:schemeClr val="tx1"/>
                </a:solidFill>
                <a:latin typeface="等线" panose="02010600030101010101" pitchFamily="2" charset="-122"/>
                <a:ea typeface="PingFangSC-Regular"/>
                <a:cs typeface="PingFangSC-Regular"/>
              </a:rPr>
              <a:t>printTree</a:t>
            </a:r>
            <a:r>
              <a:rPr lang="zh-CN" altLang="en-US" sz="2400" kern="0" dirty="0">
                <a:solidFill>
                  <a:schemeClr val="tx1"/>
                </a:solidFill>
                <a:latin typeface="等线" panose="02010600030101010101" pitchFamily="2" charset="-122"/>
                <a:ea typeface="PingFangSC-Regular"/>
                <a:cs typeface="PingFangSC-Regular"/>
              </a:rPr>
              <a:t>分别用于输出词法和语法分析的结果。</a:t>
            </a:r>
            <a:endParaRPr lang="en-US" altLang="zh-CN" sz="2400" kern="0" dirty="0">
              <a:solidFill>
                <a:schemeClr val="tx1"/>
              </a:solidFill>
              <a:latin typeface="等线" panose="02010600030101010101" pitchFamily="2" charset="-122"/>
              <a:ea typeface="PingFangSC-Regular"/>
              <a:cs typeface="PingFangSC-Regular"/>
            </a:endParaRPr>
          </a:p>
          <a:p>
            <a:pPr>
              <a:lnSpc>
                <a:spcPct val="200000"/>
              </a:lnSpc>
              <a:tabLst>
                <a:tab pos="359410" algn="l"/>
                <a:tab pos="719455" algn="l"/>
                <a:tab pos="1079500" algn="l"/>
                <a:tab pos="1439545" algn="l"/>
                <a:tab pos="1799590" algn="l"/>
                <a:tab pos="2159635" algn="l"/>
                <a:tab pos="2519680" algn="l"/>
                <a:tab pos="2879725" algn="l"/>
                <a:tab pos="3239770" algn="l"/>
                <a:tab pos="3599815" algn="l"/>
                <a:tab pos="3959860" algn="l"/>
                <a:tab pos="4319905" algn="l"/>
              </a:tabLst>
            </a:pPr>
            <a:r>
              <a:rPr lang="zh-CN" altLang="en-US" sz="2400" kern="0" dirty="0">
                <a:solidFill>
                  <a:schemeClr val="tx1"/>
                </a:solidFill>
                <a:latin typeface="等线" panose="02010600030101010101" pitchFamily="2" charset="-122"/>
                <a:ea typeface="PingFangSC-Regular"/>
                <a:cs typeface="PingFangSC-Regular"/>
              </a:rPr>
              <a:t>本次实验要求在读懂</a:t>
            </a:r>
            <a:r>
              <a:rPr lang="en-US" altLang="zh-CN" sz="2400" kern="0" dirty="0" err="1">
                <a:solidFill>
                  <a:schemeClr val="tx1"/>
                </a:solidFill>
                <a:latin typeface="等线" panose="02010600030101010101" pitchFamily="2" charset="-122"/>
                <a:ea typeface="PingFangSC-Regular"/>
                <a:cs typeface="PingFangSC-Regular"/>
                <a:sym typeface="+mn-ea"/>
              </a:rPr>
              <a:t>scanner</a:t>
            </a:r>
            <a:r>
              <a:rPr lang="en-US" altLang="zh-CN" sz="2400" kern="0" dirty="0" err="1">
                <a:solidFill>
                  <a:schemeClr val="tx1"/>
                </a:solidFill>
                <a:latin typeface="等线" panose="02010600030101010101" pitchFamily="2" charset="-122"/>
                <a:ea typeface="PingFangSC-Regular"/>
                <a:cs typeface="PingFangSC-Regular"/>
              </a:rPr>
              <a:t>.c</a:t>
            </a:r>
            <a:r>
              <a:rPr lang="zh-CN" altLang="en-US" sz="2400" kern="0" dirty="0">
                <a:solidFill>
                  <a:schemeClr val="tx1"/>
                </a:solidFill>
                <a:latin typeface="等线" panose="02010600030101010101" pitchFamily="2" charset="-122"/>
                <a:ea typeface="PingFangSC-Regular"/>
                <a:cs typeface="PingFangSC-Regular"/>
              </a:rPr>
              <a:t>中已有代码的基础上完善补全</a:t>
            </a:r>
            <a:r>
              <a:rPr lang="en-US" altLang="zh-CN" sz="2400" kern="0" dirty="0" err="1">
                <a:solidFill>
                  <a:schemeClr val="tx1"/>
                </a:solidFill>
                <a:latin typeface="等线" panose="02010600030101010101" pitchFamily="2" charset="-122"/>
                <a:ea typeface="PingFangSC-Regular"/>
                <a:cs typeface="PingFangSC-Regular"/>
                <a:sym typeface="+mn-ea"/>
              </a:rPr>
              <a:t>scanner</a:t>
            </a:r>
            <a:r>
              <a:rPr lang="en-US" altLang="zh-CN" sz="2400" kern="0" dirty="0" err="1">
                <a:solidFill>
                  <a:schemeClr val="tx1"/>
                </a:solidFill>
                <a:latin typeface="等线" panose="02010600030101010101" pitchFamily="2" charset="-122"/>
                <a:ea typeface="PingFangSC-Regular"/>
                <a:cs typeface="PingFangSC-Regular"/>
              </a:rPr>
              <a:t>.c</a:t>
            </a:r>
            <a:r>
              <a:rPr lang="zh-CN" altLang="en-US" sz="2400" kern="0" dirty="0">
                <a:solidFill>
                  <a:schemeClr val="tx1"/>
                </a:solidFill>
                <a:latin typeface="等线" panose="02010600030101010101" pitchFamily="2" charset="-122"/>
                <a:ea typeface="PingFangSC-Regular"/>
                <a:cs typeface="PingFangSC-Regular"/>
              </a:rPr>
              <a:t>中的主函数</a:t>
            </a:r>
            <a:r>
              <a:rPr lang="en-US" altLang="zh-CN" sz="2400" kern="0" dirty="0" err="1">
                <a:solidFill>
                  <a:schemeClr val="tx1"/>
                </a:solidFill>
                <a:latin typeface="等线" panose="02010600030101010101" pitchFamily="2" charset="-122"/>
                <a:ea typeface="PingFangSC-Regular"/>
                <a:cs typeface="PingFangSC-Regular"/>
              </a:rPr>
              <a:t>getToken</a:t>
            </a:r>
            <a:r>
              <a:rPr lang="en-US" altLang="zh-CN" sz="2400" kern="0" dirty="0">
                <a:solidFill>
                  <a:schemeClr val="tx1"/>
                </a:solidFill>
                <a:latin typeface="等线" panose="02010600030101010101" pitchFamily="2" charset="-122"/>
                <a:ea typeface="PingFangSC-Regular"/>
                <a:cs typeface="PingFangSC-Regular"/>
              </a:rPr>
              <a:t>(void)</a:t>
            </a:r>
            <a:r>
              <a:rPr lang="zh-CN" altLang="en-US" sz="2400" kern="0" dirty="0">
                <a:solidFill>
                  <a:schemeClr val="tx1"/>
                </a:solidFill>
                <a:latin typeface="等线" panose="02010600030101010101" pitchFamily="2" charset="-122"/>
                <a:ea typeface="PingFangSC-Regular"/>
                <a:cs typeface="PingFangSC-Regular"/>
              </a:rPr>
              <a:t>，该函数通过判断当前状态并根据当前读入的词法单元来输出当前读入词法单元的</a:t>
            </a:r>
            <a:r>
              <a:rPr lang="en-US" altLang="zh-CN" sz="2400" kern="0" dirty="0">
                <a:solidFill>
                  <a:schemeClr val="tx1"/>
                </a:solidFill>
                <a:latin typeface="等线" panose="02010600030101010101" pitchFamily="2" charset="-122"/>
                <a:ea typeface="PingFangSC-Regular"/>
                <a:cs typeface="PingFangSC-Regular"/>
              </a:rPr>
              <a:t>token</a:t>
            </a:r>
            <a:r>
              <a:rPr lang="zh-CN" altLang="en-US" sz="2400" kern="0" dirty="0">
                <a:solidFill>
                  <a:schemeClr val="tx1"/>
                </a:solidFill>
                <a:latin typeface="等线" panose="02010600030101010101" pitchFamily="2" charset="-122"/>
                <a:ea typeface="PingFangSC-Regular"/>
                <a:cs typeface="PingFangSC-Regular"/>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用法说明</a:t>
            </a:r>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5" name="文本占位符 4"/>
          <p:cNvSpPr>
            <a:spLocks noGrp="1"/>
          </p:cNvSpPr>
          <p:nvPr>
            <p:ph type="body" sz="quarter" idx="14"/>
          </p:nvPr>
        </p:nvSpPr>
        <p:spPr>
          <a:xfrm>
            <a:off x="438799" y="1319527"/>
            <a:ext cx="11568144" cy="4218946"/>
          </a:xfrm>
        </p:spPr>
        <p:txBody>
          <a:bodyPr/>
          <a:lstStyle/>
          <a:p>
            <a:pPr algn="l">
              <a:lnSpc>
                <a:spcPct val="200000"/>
              </a:lnSpc>
              <a:tabLst>
                <a:tab pos="359410" algn="l"/>
                <a:tab pos="719455" algn="l"/>
                <a:tab pos="1079500" algn="l"/>
                <a:tab pos="1439545" algn="l"/>
                <a:tab pos="1799590" algn="l"/>
                <a:tab pos="2159635" algn="l"/>
                <a:tab pos="2519680" algn="l"/>
                <a:tab pos="2879725" algn="l"/>
                <a:tab pos="3239770" algn="l"/>
                <a:tab pos="3599815" algn="l"/>
                <a:tab pos="3959860" algn="l"/>
                <a:tab pos="4319905" algn="l"/>
              </a:tabLst>
            </a:pPr>
            <a:r>
              <a:rPr lang="zh-CN" altLang="zh-CN" sz="2400" kern="0" dirty="0">
                <a:solidFill>
                  <a:schemeClr val="tx1"/>
                </a:solidFill>
                <a:effectLst/>
                <a:latin typeface="等线" panose="02010600030101010101" pitchFamily="2" charset="-122"/>
                <a:ea typeface="PingFangSC-Regular"/>
                <a:cs typeface="PingFangSC-Regular"/>
              </a:rPr>
              <a:t>在p1_lexical_analysis</a:t>
            </a:r>
            <a:r>
              <a:rPr lang="en-US" altLang="zh-CN" sz="2400" kern="0" dirty="0">
                <a:solidFill>
                  <a:schemeClr val="tx1"/>
                </a:solidFill>
                <a:effectLst/>
                <a:latin typeface="等线" panose="02010600030101010101" pitchFamily="2" charset="-122"/>
                <a:ea typeface="PingFangSC-Regular"/>
                <a:cs typeface="PingFangSC-Regular"/>
              </a:rPr>
              <a:t>\</a:t>
            </a:r>
            <a:r>
              <a:rPr lang="en-US" altLang="zh-CN" sz="2400" kern="0" dirty="0">
                <a:solidFill>
                  <a:schemeClr val="tx1"/>
                </a:solidFill>
                <a:effectLst/>
                <a:latin typeface="Helvetica" panose="020B0604020202020204" pitchFamily="34" charset="0"/>
                <a:ea typeface="PingFangSC-Regular"/>
                <a:cs typeface="Times New Roman" panose="02020603050405020304" pitchFamily="18" charset="0"/>
              </a:rPr>
              <a:t>build</a:t>
            </a:r>
            <a:r>
              <a:rPr lang="zh-CN" altLang="zh-CN" sz="2400" kern="0" dirty="0">
                <a:solidFill>
                  <a:schemeClr val="tx1"/>
                </a:solidFill>
                <a:effectLst/>
                <a:latin typeface="等线" panose="02010600030101010101" pitchFamily="2" charset="-122"/>
                <a:ea typeface="PingFangSC-Regular"/>
                <a:cs typeface="PingFangSC-Regular"/>
              </a:rPr>
              <a:t>文件夹下</a:t>
            </a:r>
            <a:r>
              <a:rPr lang="zh-CN" altLang="en-US" sz="2400" kern="0" dirty="0">
                <a:solidFill>
                  <a:schemeClr val="tx1"/>
                </a:solidFill>
                <a:effectLst/>
                <a:latin typeface="等线" panose="02010600030101010101" pitchFamily="2" charset="-122"/>
                <a:ea typeface="PingFangSC-Regular"/>
                <a:cs typeface="PingFangSC-Regular"/>
              </a:rPr>
              <a:t>打开</a:t>
            </a:r>
            <a:r>
              <a:rPr lang="en-US" altLang="zh-CN" sz="2400" kern="0" dirty="0">
                <a:solidFill>
                  <a:schemeClr val="tx1"/>
                </a:solidFill>
                <a:effectLst/>
                <a:latin typeface="等线" panose="02010600030101010101" pitchFamily="2" charset="-122"/>
                <a:ea typeface="PingFangSC-Regular"/>
                <a:cs typeface="PingFangSC-Regular"/>
              </a:rPr>
              <a:t>Power Shell</a:t>
            </a:r>
            <a:r>
              <a:rPr lang="zh-CN" altLang="zh-CN" sz="2400" kern="0" dirty="0">
                <a:solidFill>
                  <a:schemeClr val="tx1"/>
                </a:solidFill>
                <a:effectLst/>
                <a:latin typeface="等线" panose="02010600030101010101" pitchFamily="2" charset="-122"/>
                <a:ea typeface="PingFangSC-Regular"/>
                <a:cs typeface="PingFangSC-Regular"/>
              </a:rPr>
              <a:t>输入</a:t>
            </a:r>
            <a:r>
              <a:rPr lang="zh-CN" altLang="zh-CN" sz="2400" kern="0" dirty="0">
                <a:solidFill>
                  <a:schemeClr val="tx1"/>
                </a:solidFill>
                <a:latin typeface="等线" panose="02010600030101010101" pitchFamily="2" charset="-122"/>
              </a:rPr>
              <a:t>指令：</a:t>
            </a:r>
            <a:r>
              <a:rPr lang="en-US" altLang="zh-CN" sz="2400" kern="0" dirty="0">
                <a:solidFill>
                  <a:schemeClr val="tx1"/>
                </a:solidFill>
                <a:latin typeface="等线" panose="02010600030101010101" pitchFamily="2" charset="-122"/>
              </a:rPr>
              <a:t>make </a:t>
            </a:r>
            <a:r>
              <a:rPr lang="en-US" altLang="zh-CN" sz="2400" kern="0" dirty="0">
                <a:solidFill>
                  <a:schemeClr val="tx1"/>
                </a:solidFill>
                <a:latin typeface="等线" panose="02010600030101010101" pitchFamily="2" charset="-122"/>
                <a:sym typeface="+mn-ea"/>
              </a:rPr>
              <a:t>scanner</a:t>
            </a:r>
            <a:r>
              <a:rPr lang="zh-CN" altLang="zh-CN" sz="2400" kern="0" dirty="0">
                <a:solidFill>
                  <a:schemeClr val="tx1"/>
                </a:solidFill>
                <a:latin typeface="等线" panose="02010600030101010101" pitchFamily="2" charset="-122"/>
              </a:rPr>
              <a:t>，</a:t>
            </a:r>
            <a:r>
              <a:rPr lang="zh-CN" altLang="zh-CN" sz="2400" kern="0" dirty="0">
                <a:solidFill>
                  <a:schemeClr val="tx1"/>
                </a:solidFill>
                <a:effectLst/>
                <a:latin typeface="等线" panose="02010600030101010101" pitchFamily="2" charset="-122"/>
                <a:ea typeface="PingFangSC-Regular"/>
                <a:cs typeface="PingFangSC-Regular"/>
              </a:rPr>
              <a:t>就会在</a:t>
            </a:r>
            <a:r>
              <a:rPr lang="en-US" altLang="zh-CN" sz="2400" kern="0" dirty="0">
                <a:solidFill>
                  <a:schemeClr val="tx1"/>
                </a:solidFill>
                <a:effectLst/>
                <a:latin typeface="等线" panose="02010600030101010101" pitchFamily="2" charset="-122"/>
                <a:ea typeface="PingFangSC-Regular"/>
                <a:cs typeface="PingFangSC-Regular"/>
              </a:rPr>
              <a:t>bin</a:t>
            </a:r>
            <a:r>
              <a:rPr lang="zh-CN" altLang="zh-CN" sz="2400" kern="0" dirty="0">
                <a:solidFill>
                  <a:schemeClr val="tx1"/>
                </a:solidFill>
                <a:effectLst/>
                <a:latin typeface="等线" panose="02010600030101010101" pitchFamily="2" charset="-122"/>
                <a:ea typeface="PingFangSC-Regular"/>
                <a:cs typeface="PingFangSC-Regular"/>
              </a:rPr>
              <a:t>文件夹下产生</a:t>
            </a:r>
            <a:r>
              <a:rPr lang="en-US" altLang="zh-CN" sz="2400" kern="0" dirty="0">
                <a:solidFill>
                  <a:schemeClr val="tx1"/>
                </a:solidFill>
                <a:effectLst/>
                <a:latin typeface="等线" panose="02010600030101010101" pitchFamily="2" charset="-122"/>
                <a:ea typeface="PingFangSC-Regular"/>
                <a:cs typeface="PingFangSC-Regular"/>
                <a:sym typeface="+mn-ea"/>
              </a:rPr>
              <a:t>scanner</a:t>
            </a:r>
            <a:r>
              <a:rPr lang="zh-CN" altLang="zh-CN" sz="2400" kern="0" dirty="0">
                <a:solidFill>
                  <a:schemeClr val="tx1"/>
                </a:solidFill>
                <a:effectLst/>
                <a:latin typeface="等线" panose="02010600030101010101" pitchFamily="2" charset="-122"/>
                <a:ea typeface="PingFangSC-Regular"/>
                <a:cs typeface="PingFangSC-Regular"/>
              </a:rPr>
              <a:t>（词法分析器）</a:t>
            </a:r>
            <a:r>
              <a:rPr lang="zh-CN" altLang="en-US" sz="2400" kern="0" dirty="0">
                <a:solidFill>
                  <a:schemeClr val="tx1"/>
                </a:solidFill>
                <a:effectLst/>
                <a:latin typeface="等线" panose="02010600030101010101" pitchFamily="2" charset="-122"/>
                <a:ea typeface="PingFangSC-Regular"/>
                <a:cs typeface="PingFangSC-Regular"/>
              </a:rPr>
              <a:t>。</a:t>
            </a:r>
            <a:endParaRPr lang="en-US" altLang="zh-CN" sz="2400" kern="0" dirty="0">
              <a:solidFill>
                <a:schemeClr val="tx1"/>
              </a:solidFill>
              <a:effectLst/>
              <a:latin typeface="等线" panose="02010600030101010101" pitchFamily="2" charset="-122"/>
              <a:ea typeface="PingFangSC-Regular"/>
              <a:cs typeface="PingFangSC-Regular"/>
            </a:endParaRPr>
          </a:p>
          <a:p>
            <a:pPr algn="l">
              <a:lnSpc>
                <a:spcPct val="200000"/>
              </a:lnSpc>
              <a:tabLst>
                <a:tab pos="359410" algn="l"/>
                <a:tab pos="719455" algn="l"/>
                <a:tab pos="1079500" algn="l"/>
                <a:tab pos="1439545" algn="l"/>
                <a:tab pos="1799590" algn="l"/>
                <a:tab pos="2159635" algn="l"/>
                <a:tab pos="2519680" algn="l"/>
                <a:tab pos="2879725" algn="l"/>
                <a:tab pos="3239770" algn="l"/>
                <a:tab pos="3599815" algn="l"/>
                <a:tab pos="3959860" algn="l"/>
                <a:tab pos="4319905" algn="l"/>
              </a:tabLst>
            </a:pPr>
            <a:r>
              <a:rPr lang="en-US" altLang="zh-CN" sz="2400" kern="0" dirty="0">
                <a:solidFill>
                  <a:schemeClr val="tx1"/>
                </a:solidFill>
                <a:latin typeface="等线" panose="02010600030101010101" pitchFamily="2" charset="-122"/>
              </a:rPr>
              <a:t>test</a:t>
            </a:r>
            <a:r>
              <a:rPr lang="zh-CN" altLang="zh-CN" sz="2400" kern="0" dirty="0">
                <a:solidFill>
                  <a:schemeClr val="tx1"/>
                </a:solidFill>
                <a:latin typeface="等线" panose="02010600030101010101" pitchFamily="2" charset="-122"/>
              </a:rPr>
              <a:t>下有</a:t>
            </a:r>
            <a:r>
              <a:rPr lang="en-US" altLang="zh-CN" sz="2400" kern="0" dirty="0">
                <a:solidFill>
                  <a:schemeClr val="tx1"/>
                </a:solidFill>
                <a:latin typeface="等线" panose="02010600030101010101" pitchFamily="2" charset="-122"/>
              </a:rPr>
              <a:t>tiny language</a:t>
            </a:r>
            <a:r>
              <a:rPr lang="zh-CN" altLang="zh-CN" sz="2400" kern="0" dirty="0">
                <a:solidFill>
                  <a:schemeClr val="tx1"/>
                </a:solidFill>
                <a:latin typeface="等线" panose="02010600030101010101" pitchFamily="2" charset="-122"/>
              </a:rPr>
              <a:t>的</a:t>
            </a:r>
            <a:r>
              <a:rPr lang="en-US" altLang="zh-CN" sz="2400" kern="0" dirty="0">
                <a:solidFill>
                  <a:schemeClr val="tx1"/>
                </a:solidFill>
                <a:latin typeface="等线" panose="02010600030101010101" pitchFamily="2" charset="-122"/>
              </a:rPr>
              <a:t>sample code </a:t>
            </a:r>
            <a:r>
              <a:rPr lang="zh-CN" altLang="en-US" sz="2400" kern="0" dirty="0">
                <a:solidFill>
                  <a:schemeClr val="tx1"/>
                </a:solidFill>
                <a:latin typeface="等线" panose="02010600030101010101" pitchFamily="2" charset="-122"/>
              </a:rPr>
              <a:t>。</a:t>
            </a:r>
            <a:endParaRPr lang="en-US" altLang="zh-CN" sz="2400" kern="0" dirty="0">
              <a:solidFill>
                <a:schemeClr val="tx1"/>
              </a:solidFill>
              <a:latin typeface="等线" panose="02010600030101010101" pitchFamily="2" charset="-122"/>
            </a:endParaRPr>
          </a:p>
          <a:p>
            <a:pPr algn="l">
              <a:lnSpc>
                <a:spcPct val="200000"/>
              </a:lnSpc>
              <a:tabLst>
                <a:tab pos="359410" algn="l"/>
                <a:tab pos="719455" algn="l"/>
                <a:tab pos="1079500" algn="l"/>
                <a:tab pos="1439545" algn="l"/>
                <a:tab pos="1799590" algn="l"/>
                <a:tab pos="2159635" algn="l"/>
                <a:tab pos="2519680" algn="l"/>
                <a:tab pos="2879725" algn="l"/>
                <a:tab pos="3239770" algn="l"/>
                <a:tab pos="3599815" algn="l"/>
                <a:tab pos="3959860" algn="l"/>
                <a:tab pos="4319905" algn="l"/>
              </a:tabLst>
            </a:pPr>
            <a:r>
              <a:rPr lang="zh-CN" altLang="zh-CN" sz="2400" kern="0" dirty="0">
                <a:solidFill>
                  <a:schemeClr val="tx1"/>
                </a:solidFill>
                <a:latin typeface="等线" panose="02010600030101010101" pitchFamily="2" charset="-122"/>
              </a:rPr>
              <a:t>指令：</a:t>
            </a:r>
            <a:r>
              <a:rPr lang="en-US" altLang="zh-CN" sz="2400" kern="0" dirty="0">
                <a:solidFill>
                  <a:schemeClr val="tx1"/>
                </a:solidFill>
                <a:latin typeface="等线" panose="02010600030101010101" pitchFamily="2" charset="-122"/>
              </a:rPr>
              <a:t>make tests </a:t>
            </a:r>
            <a:r>
              <a:rPr lang="zh-CN" altLang="zh-CN" sz="2400" kern="0" dirty="0">
                <a:solidFill>
                  <a:schemeClr val="tx1"/>
                </a:solidFill>
                <a:latin typeface="等线" panose="02010600030101010101" pitchFamily="2" charset="-122"/>
              </a:rPr>
              <a:t>可以看到对</a:t>
            </a:r>
            <a:r>
              <a:rPr lang="en-US" altLang="zh-CN" sz="2400" kern="0" dirty="0">
                <a:solidFill>
                  <a:schemeClr val="tx1"/>
                </a:solidFill>
                <a:latin typeface="等线" panose="02010600030101010101" pitchFamily="2" charset="-122"/>
              </a:rPr>
              <a:t>sample code</a:t>
            </a:r>
            <a:r>
              <a:rPr lang="zh-CN" altLang="zh-CN" sz="2400" kern="0" dirty="0">
                <a:solidFill>
                  <a:schemeClr val="tx1"/>
                </a:solidFill>
                <a:latin typeface="等线" panose="02010600030101010101" pitchFamily="2" charset="-122"/>
              </a:rPr>
              <a:t>做词法分析的结果。</a:t>
            </a:r>
            <a:endParaRPr lang="en-US" altLang="zh-CN" sz="2400" kern="0" dirty="0">
              <a:solidFill>
                <a:schemeClr val="tx1"/>
              </a:solidFill>
              <a:latin typeface="等线" panose="02010600030101010101" pitchFamily="2" charset="-122"/>
            </a:endParaRPr>
          </a:p>
          <a:p>
            <a:pPr algn="l">
              <a:lnSpc>
                <a:spcPct val="200000"/>
              </a:lnSpc>
              <a:tabLst>
                <a:tab pos="359410" algn="l"/>
                <a:tab pos="719455" algn="l"/>
                <a:tab pos="1079500" algn="l"/>
                <a:tab pos="1439545" algn="l"/>
                <a:tab pos="1799590" algn="l"/>
                <a:tab pos="2159635" algn="l"/>
                <a:tab pos="2519680" algn="l"/>
                <a:tab pos="2879725" algn="l"/>
                <a:tab pos="3239770" algn="l"/>
                <a:tab pos="3599815" algn="l"/>
                <a:tab pos="3959860" algn="l"/>
                <a:tab pos="4319905" algn="l"/>
              </a:tabLst>
            </a:pPr>
            <a:r>
              <a:rPr lang="zh-CN" altLang="en-US" sz="2400" kern="0" dirty="0">
                <a:solidFill>
                  <a:schemeClr val="tx1"/>
                </a:solidFill>
                <a:latin typeface="等线" panose="02010600030101010101" pitchFamily="2" charset="-122"/>
              </a:rPr>
              <a:t>注意：每次重新生成文件之前需要通过指令</a:t>
            </a:r>
            <a:r>
              <a:rPr lang="en-US" altLang="zh-CN" sz="2400" kern="0" dirty="0">
                <a:solidFill>
                  <a:schemeClr val="tx1"/>
                </a:solidFill>
                <a:latin typeface="等线" panose="02010600030101010101" pitchFamily="2" charset="-122"/>
              </a:rPr>
              <a:t>: make clean</a:t>
            </a:r>
            <a:r>
              <a:rPr lang="zh-CN" altLang="en-US" sz="2400" kern="0" dirty="0">
                <a:solidFill>
                  <a:schemeClr val="tx1"/>
                </a:solidFill>
                <a:latin typeface="等线" panose="02010600030101010101" pitchFamily="2" charset="-122"/>
              </a:rPr>
              <a:t>清除上一次的生成文件。</a:t>
            </a:r>
            <a:endParaRPr lang="zh-CN" altLang="zh-CN" sz="2400" kern="0" dirty="0">
              <a:solidFill>
                <a:schemeClr val="tx1"/>
              </a:solidFill>
              <a:latin typeface="等线" panose="02010600030101010101" pitchFamily="2"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zh-CN" altLang="en-US" dirty="0"/>
              <a:t>代码示例</a:t>
            </a:r>
          </a:p>
        </p:txBody>
      </p:sp>
      <p:sp>
        <p:nvSpPr>
          <p:cNvPr id="6" name="文本占位符 4"/>
          <p:cNvSpPr>
            <a:spLocks noGrp="1"/>
          </p:cNvSpPr>
          <p:nvPr>
            <p:ph type="body" sz="quarter" idx="14"/>
          </p:nvPr>
        </p:nvSpPr>
        <p:spPr>
          <a:xfrm>
            <a:off x="235670" y="953207"/>
            <a:ext cx="4056969" cy="4512808"/>
          </a:xfrm>
        </p:spPr>
        <p:txBody>
          <a:bodyPr/>
          <a:lstStyle/>
          <a:p>
            <a:pPr marL="0" indent="0">
              <a:lnSpc>
                <a:spcPct val="100000"/>
              </a:lnSpc>
              <a:buNone/>
            </a:pPr>
            <a:r>
              <a:rPr lang="en-US" altLang="zh-CN" sz="2400" dirty="0">
                <a:solidFill>
                  <a:schemeClr val="tx1"/>
                </a:solidFill>
              </a:rPr>
              <a:t>read x</a:t>
            </a:r>
          </a:p>
          <a:p>
            <a:pPr marL="0" indent="0">
              <a:lnSpc>
                <a:spcPct val="100000"/>
              </a:lnSpc>
              <a:buNone/>
            </a:pPr>
            <a:r>
              <a:rPr lang="en-US" altLang="zh-CN" sz="2400" dirty="0">
                <a:solidFill>
                  <a:schemeClr val="tx1"/>
                </a:solidFill>
              </a:rPr>
              <a:t>if 0 &lt; x then </a:t>
            </a:r>
          </a:p>
          <a:p>
            <a:pPr marL="0" indent="0">
              <a:lnSpc>
                <a:spcPct val="100000"/>
              </a:lnSpc>
              <a:buNone/>
            </a:pPr>
            <a:r>
              <a:rPr lang="en-US" altLang="zh-CN" sz="2400" dirty="0">
                <a:solidFill>
                  <a:schemeClr val="tx1"/>
                </a:solidFill>
              </a:rPr>
              <a:t>   fac := 1</a:t>
            </a:r>
          </a:p>
          <a:p>
            <a:pPr marL="0" indent="0">
              <a:lnSpc>
                <a:spcPct val="100000"/>
              </a:lnSpc>
              <a:buNone/>
            </a:pPr>
            <a:r>
              <a:rPr lang="en-US" altLang="zh-CN" sz="2400" dirty="0">
                <a:solidFill>
                  <a:schemeClr val="tx1"/>
                </a:solidFill>
              </a:rPr>
              <a:t>   repeat</a:t>
            </a:r>
          </a:p>
          <a:p>
            <a:pPr marL="0" indent="0">
              <a:lnSpc>
                <a:spcPct val="100000"/>
              </a:lnSpc>
              <a:buNone/>
            </a:pPr>
            <a:r>
              <a:rPr lang="en-US" altLang="zh-CN" sz="2400" dirty="0">
                <a:solidFill>
                  <a:schemeClr val="tx1"/>
                </a:solidFill>
              </a:rPr>
              <a:t>      fact := fact * x</a:t>
            </a:r>
          </a:p>
          <a:p>
            <a:pPr marL="0" indent="0">
              <a:lnSpc>
                <a:spcPct val="100000"/>
              </a:lnSpc>
              <a:buNone/>
            </a:pPr>
            <a:r>
              <a:rPr lang="en-US" altLang="zh-CN" sz="2400" dirty="0">
                <a:solidFill>
                  <a:schemeClr val="tx1"/>
                </a:solidFill>
              </a:rPr>
              <a:t>      x := x – 1 until x = 0</a:t>
            </a:r>
          </a:p>
          <a:p>
            <a:pPr marL="0" indent="0">
              <a:lnSpc>
                <a:spcPct val="100000"/>
              </a:lnSpc>
              <a:buNone/>
            </a:pPr>
            <a:r>
              <a:rPr lang="en-US" altLang="zh-CN" sz="2400" dirty="0">
                <a:solidFill>
                  <a:schemeClr val="tx1"/>
                </a:solidFill>
              </a:rPr>
              <a:t>   write fac</a:t>
            </a:r>
          </a:p>
          <a:p>
            <a:pPr marL="0" indent="0">
              <a:lnSpc>
                <a:spcPct val="100000"/>
              </a:lnSpc>
              <a:buNone/>
            </a:pPr>
            <a:r>
              <a:rPr lang="en-US" altLang="zh-CN" sz="2400" dirty="0">
                <a:solidFill>
                  <a:schemeClr val="tx1"/>
                </a:solidFill>
              </a:rPr>
              <a:t>end</a:t>
            </a:r>
          </a:p>
        </p:txBody>
      </p:sp>
      <p:pic>
        <p:nvPicPr>
          <p:cNvPr id="10" name="图片 9"/>
          <p:cNvPicPr>
            <a:picLocks noChangeAspect="1"/>
          </p:cNvPicPr>
          <p:nvPr/>
        </p:nvPicPr>
        <p:blipFill rotWithShape="1">
          <a:blip r:embed="rId3"/>
          <a:srcRect b="57542"/>
          <a:stretch>
            <a:fillRect/>
          </a:stretch>
        </p:blipFill>
        <p:spPr>
          <a:xfrm>
            <a:off x="3788998" y="1006333"/>
            <a:ext cx="4012558" cy="3486796"/>
          </a:xfrm>
          <a:prstGeom prst="rect">
            <a:avLst/>
          </a:prstGeom>
        </p:spPr>
      </p:pic>
      <p:pic>
        <p:nvPicPr>
          <p:cNvPr id="11" name="图片 10"/>
          <p:cNvPicPr>
            <a:picLocks noChangeAspect="1"/>
          </p:cNvPicPr>
          <p:nvPr/>
        </p:nvPicPr>
        <p:blipFill rotWithShape="1">
          <a:blip r:embed="rId3"/>
          <a:srcRect t="42160"/>
          <a:stretch>
            <a:fillRect/>
          </a:stretch>
        </p:blipFill>
        <p:spPr>
          <a:xfrm>
            <a:off x="8034480" y="1006333"/>
            <a:ext cx="4034972" cy="477656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1"/>
          </p:nvPr>
        </p:nvSpPr>
        <p:spPr/>
        <p:txBody>
          <a:bodyPr/>
          <a:lstStyle/>
          <a:p>
            <a:r>
              <a:rPr lang="zh-CN" altLang="en-US" dirty="0"/>
              <a:t>谢谢！</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 name="KSO_WPP_MARK_KEY" val="b41759bd-01b3-4c02-8628-d2c3316e7ec8"/>
  <p:tag name="COMMONDATA" val="eyJoZGlkIjoiOWMxNWMzYjNjMzBhYjAwNzYyNDc5NTg0ZGFlMDlmYTcifQ=="/>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479</TotalTime>
  <Words>486</Words>
  <Application>Microsoft Office PowerPoint</Application>
  <PresentationFormat>宽屏</PresentationFormat>
  <Paragraphs>87</Paragraphs>
  <Slides>9</Slides>
  <Notes>4</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9</vt:i4>
      </vt:variant>
    </vt:vector>
  </HeadingPairs>
  <TitlesOfParts>
    <vt:vector size="21" baseType="lpstr">
      <vt:lpstr>Helvetica Neue</vt:lpstr>
      <vt:lpstr>等线</vt:lpstr>
      <vt:lpstr>楷体</vt:lpstr>
      <vt:lpstr>微软雅黑</vt:lpstr>
      <vt:lpstr>Arial</vt:lpstr>
      <vt:lpstr>Calibri</vt:lpstr>
      <vt:lpstr>Century Gothic</vt:lpstr>
      <vt:lpstr>Helvetica</vt:lpstr>
      <vt:lpstr>Segoe UI</vt:lpstr>
      <vt:lpstr>Segoe UI Light</vt:lpstr>
      <vt:lpstr>Office 主题​​</vt:lpstr>
      <vt:lpstr>1_OfficePLUS</vt:lpstr>
      <vt:lpstr>Tiny Language 词法分析器</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刘哲敏</dc:creator>
  <cp:lastModifiedBy>鑫 王</cp:lastModifiedBy>
  <cp:revision>168</cp:revision>
  <dcterms:created xsi:type="dcterms:W3CDTF">2019-01-23T14:14:00Z</dcterms:created>
  <dcterms:modified xsi:type="dcterms:W3CDTF">2025-05-08T02:20:42Z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165DC631B34F47E9B502D33B1CF0222E</vt:lpwstr>
  </property>
  <property fmtid="{D5CDD505-2E9C-101B-9397-08002B2CF9AE}" pid="12" name="KSOProductBuildVer">
    <vt:lpwstr>2052-11.1.0.13703</vt:lpwstr>
  </property>
</Properties>
</file>

<file path=docProps/thumbnail.jpeg>
</file>